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7" r:id="rId5"/>
    <p:sldId id="259" r:id="rId6"/>
    <p:sldId id="270" r:id="rId7"/>
    <p:sldId id="260" r:id="rId8"/>
    <p:sldId id="264" r:id="rId9"/>
    <p:sldId id="272" r:id="rId10"/>
    <p:sldId id="268" r:id="rId11"/>
    <p:sldId id="269" r:id="rId12"/>
    <p:sldId id="261" r:id="rId13"/>
    <p:sldId id="271" r:id="rId14"/>
    <p:sldId id="262" r:id="rId15"/>
    <p:sldId id="263" r:id="rId16"/>
    <p:sldId id="273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9"/>
    <p:restoredTop sz="94715"/>
  </p:normalViewPr>
  <p:slideViewPr>
    <p:cSldViewPr snapToGrid="0" snapToObjects="1">
      <p:cViewPr>
        <p:scale>
          <a:sx n="79" d="100"/>
          <a:sy n="79" d="100"/>
        </p:scale>
        <p:origin x="2280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0024D-F989-FB49-8AF4-61387C463170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F4EC5-DE50-9B45-A94A-15DD41BB4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46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4F4EC5-DE50-9B45-A94A-15DD41BB46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5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9/23/19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9/23/19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9/23/19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comebyzipcode.com/" TargetMode="External"/><Relationship Id="rId4" Type="http://schemas.openxmlformats.org/officeDocument/2006/relationships/hyperlink" Target="https://en.wikipedia.org/wiki/New_York_City#/media/File:NYC_Montage_2014_4_-_Jleon.jpg" TargetMode="External"/><Relationship Id="rId5" Type="http://schemas.openxmlformats.org/officeDocument/2006/relationships/hyperlink" Target="https://en.wikipedia.org/wiki/Manhattan#/media/File:Above_Gotham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eo.nyu.edu/catalog/nyu_2451_34572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New_York_City#/media/File:NYC_Montage_2014_4_-_Jleon.jpg" TargetMode="External"/><Relationship Id="rId3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Manhattan#/media/File:Above_Gotham.jpg" TargetMode="Externa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eo.nyu.edu/catalog/nyu_2451_34572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2791" y="1057276"/>
            <a:ext cx="11201400" cy="3753118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 smtClean="0"/>
              <a:t>Coursera</a:t>
            </a:r>
            <a:r>
              <a:rPr lang="en-US" altLang="zh-CN" sz="3200" dirty="0" smtClean="0"/>
              <a:t>:</a:t>
            </a:r>
            <a:r>
              <a:rPr lang="zh-CN" altLang="en-US" sz="3200" dirty="0" smtClean="0"/>
              <a:t> </a:t>
            </a:r>
            <a:r>
              <a:rPr lang="en-US" altLang="zh-CN" sz="3200" dirty="0" err="1" smtClean="0"/>
              <a:t>ibm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Applied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science</a:t>
            </a:r>
            <a:endParaRPr lang="en-US" sz="3200" dirty="0"/>
          </a:p>
          <a:p>
            <a:r>
              <a:rPr lang="en-US" sz="3200" dirty="0" smtClean="0"/>
              <a:t>capstone project</a:t>
            </a:r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altLang="zh-CN" sz="3200" dirty="0" smtClean="0"/>
              <a:t>Open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new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restaurant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Manhattan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altLang="zh-CN" sz="3200" dirty="0" smtClean="0"/>
              <a:t>By:</a:t>
            </a:r>
            <a:r>
              <a:rPr lang="zh-CN" altLang="en-US" sz="3200" dirty="0" smtClean="0"/>
              <a:t> </a:t>
            </a:r>
            <a:r>
              <a:rPr lang="en-US" altLang="zh-CN" sz="3200" dirty="0" err="1" smtClean="0"/>
              <a:t>biying</a:t>
            </a:r>
            <a:r>
              <a:rPr lang="en-US" altLang="zh-CN" sz="3200" dirty="0" smtClean="0"/>
              <a:t>(</a:t>
            </a:r>
            <a:r>
              <a:rPr lang="en-US" altLang="zh-CN" sz="3200" dirty="0" err="1" smtClean="0"/>
              <a:t>karen</a:t>
            </a:r>
            <a:r>
              <a:rPr lang="en-US" altLang="zh-CN" sz="3200" dirty="0" smtClean="0"/>
              <a:t>)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Deng</a:t>
            </a:r>
          </a:p>
          <a:p>
            <a:r>
              <a:rPr lang="en-US" altLang="zh-CN" sz="3200" dirty="0" smtClean="0"/>
              <a:t>Sept,2019</a:t>
            </a:r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49250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5356B7AC-8991-4B6B-92E2-9EBB80DBBC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" r="28005"/>
          <a:stretch/>
        </p:blipFill>
        <p:spPr>
          <a:xfrm>
            <a:off x="20" y="-1"/>
            <a:ext cx="4064257" cy="6858001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0" r="33454"/>
          <a:stretch/>
        </p:blipFill>
        <p:spPr>
          <a:xfrm>
            <a:off x="4064279" y="10"/>
            <a:ext cx="3906925" cy="6857990"/>
          </a:xfrm>
          <a:custGeom>
            <a:avLst/>
            <a:gdLst>
              <a:gd name="connsiteX0" fmla="*/ 0 w 3906925"/>
              <a:gd name="connsiteY0" fmla="*/ 0 h 6858000"/>
              <a:gd name="connsiteX1" fmla="*/ 3727537 w 3906925"/>
              <a:gd name="connsiteY1" fmla="*/ 0 h 6858000"/>
              <a:gd name="connsiteX2" fmla="*/ 3732300 w 3906925"/>
              <a:gd name="connsiteY2" fmla="*/ 66675 h 6858000"/>
              <a:gd name="connsiteX3" fmla="*/ 3740237 w 3906925"/>
              <a:gd name="connsiteY3" fmla="*/ 122237 h 6858000"/>
              <a:gd name="connsiteX4" fmla="*/ 3749762 w 3906925"/>
              <a:gd name="connsiteY4" fmla="*/ 174625 h 6858000"/>
              <a:gd name="connsiteX5" fmla="*/ 3765637 w 3906925"/>
              <a:gd name="connsiteY5" fmla="*/ 217487 h 6858000"/>
              <a:gd name="connsiteX6" fmla="*/ 3781512 w 3906925"/>
              <a:gd name="connsiteY6" fmla="*/ 260350 h 6858000"/>
              <a:gd name="connsiteX7" fmla="*/ 3800562 w 3906925"/>
              <a:gd name="connsiteY7" fmla="*/ 296862 h 6858000"/>
              <a:gd name="connsiteX8" fmla="*/ 3819612 w 3906925"/>
              <a:gd name="connsiteY8" fmla="*/ 334962 h 6858000"/>
              <a:gd name="connsiteX9" fmla="*/ 3837075 w 3906925"/>
              <a:gd name="connsiteY9" fmla="*/ 369887 h 6858000"/>
              <a:gd name="connsiteX10" fmla="*/ 3854537 w 3906925"/>
              <a:gd name="connsiteY10" fmla="*/ 409575 h 6858000"/>
              <a:gd name="connsiteX11" fmla="*/ 3870412 w 3906925"/>
              <a:gd name="connsiteY11" fmla="*/ 450850 h 6858000"/>
              <a:gd name="connsiteX12" fmla="*/ 3884700 w 3906925"/>
              <a:gd name="connsiteY12" fmla="*/ 496887 h 6858000"/>
              <a:gd name="connsiteX13" fmla="*/ 3895812 w 3906925"/>
              <a:gd name="connsiteY13" fmla="*/ 546100 h 6858000"/>
              <a:gd name="connsiteX14" fmla="*/ 3903750 w 3906925"/>
              <a:gd name="connsiteY14" fmla="*/ 606425 h 6858000"/>
              <a:gd name="connsiteX15" fmla="*/ 3906925 w 3906925"/>
              <a:gd name="connsiteY15" fmla="*/ 673100 h 6858000"/>
              <a:gd name="connsiteX16" fmla="*/ 3903750 w 3906925"/>
              <a:gd name="connsiteY16" fmla="*/ 744537 h 6858000"/>
              <a:gd name="connsiteX17" fmla="*/ 3895812 w 3906925"/>
              <a:gd name="connsiteY17" fmla="*/ 801687 h 6858000"/>
              <a:gd name="connsiteX18" fmla="*/ 3884700 w 3906925"/>
              <a:gd name="connsiteY18" fmla="*/ 854075 h 6858000"/>
              <a:gd name="connsiteX19" fmla="*/ 3870412 w 3906925"/>
              <a:gd name="connsiteY19" fmla="*/ 901700 h 6858000"/>
              <a:gd name="connsiteX20" fmla="*/ 3854537 w 3906925"/>
              <a:gd name="connsiteY20" fmla="*/ 942975 h 6858000"/>
              <a:gd name="connsiteX21" fmla="*/ 3835487 w 3906925"/>
              <a:gd name="connsiteY21" fmla="*/ 981075 h 6858000"/>
              <a:gd name="connsiteX22" fmla="*/ 3816437 w 3906925"/>
              <a:gd name="connsiteY22" fmla="*/ 1017587 h 6858000"/>
              <a:gd name="connsiteX23" fmla="*/ 3797387 w 3906925"/>
              <a:gd name="connsiteY23" fmla="*/ 1055687 h 6858000"/>
              <a:gd name="connsiteX24" fmla="*/ 3779925 w 3906925"/>
              <a:gd name="connsiteY24" fmla="*/ 1095375 h 6858000"/>
              <a:gd name="connsiteX25" fmla="*/ 3762462 w 3906925"/>
              <a:gd name="connsiteY25" fmla="*/ 1136650 h 6858000"/>
              <a:gd name="connsiteX26" fmla="*/ 3748175 w 3906925"/>
              <a:gd name="connsiteY26" fmla="*/ 1182687 h 6858000"/>
              <a:gd name="connsiteX27" fmla="*/ 3738650 w 3906925"/>
              <a:gd name="connsiteY27" fmla="*/ 1235075 h 6858000"/>
              <a:gd name="connsiteX28" fmla="*/ 3729125 w 3906925"/>
              <a:gd name="connsiteY28" fmla="*/ 1295400 h 6858000"/>
              <a:gd name="connsiteX29" fmla="*/ 3727537 w 3906925"/>
              <a:gd name="connsiteY29" fmla="*/ 1363662 h 6858000"/>
              <a:gd name="connsiteX30" fmla="*/ 3729125 w 3906925"/>
              <a:gd name="connsiteY30" fmla="*/ 1431925 h 6858000"/>
              <a:gd name="connsiteX31" fmla="*/ 3738650 w 3906925"/>
              <a:gd name="connsiteY31" fmla="*/ 1492250 h 6858000"/>
              <a:gd name="connsiteX32" fmla="*/ 3748175 w 3906925"/>
              <a:gd name="connsiteY32" fmla="*/ 1544637 h 6858000"/>
              <a:gd name="connsiteX33" fmla="*/ 3762462 w 3906925"/>
              <a:gd name="connsiteY33" fmla="*/ 1589087 h 6858000"/>
              <a:gd name="connsiteX34" fmla="*/ 3779925 w 3906925"/>
              <a:gd name="connsiteY34" fmla="*/ 1631950 h 6858000"/>
              <a:gd name="connsiteX35" fmla="*/ 3797387 w 3906925"/>
              <a:gd name="connsiteY35" fmla="*/ 1671637 h 6858000"/>
              <a:gd name="connsiteX36" fmla="*/ 3816437 w 3906925"/>
              <a:gd name="connsiteY36" fmla="*/ 1708150 h 6858000"/>
              <a:gd name="connsiteX37" fmla="*/ 3835487 w 3906925"/>
              <a:gd name="connsiteY37" fmla="*/ 1743075 h 6858000"/>
              <a:gd name="connsiteX38" fmla="*/ 3854537 w 3906925"/>
              <a:gd name="connsiteY38" fmla="*/ 1782762 h 6858000"/>
              <a:gd name="connsiteX39" fmla="*/ 3870412 w 3906925"/>
              <a:gd name="connsiteY39" fmla="*/ 1824037 h 6858000"/>
              <a:gd name="connsiteX40" fmla="*/ 3884700 w 3906925"/>
              <a:gd name="connsiteY40" fmla="*/ 1870075 h 6858000"/>
              <a:gd name="connsiteX41" fmla="*/ 3895812 w 3906925"/>
              <a:gd name="connsiteY41" fmla="*/ 1922462 h 6858000"/>
              <a:gd name="connsiteX42" fmla="*/ 3903750 w 3906925"/>
              <a:gd name="connsiteY42" fmla="*/ 1982787 h 6858000"/>
              <a:gd name="connsiteX43" fmla="*/ 3906925 w 3906925"/>
              <a:gd name="connsiteY43" fmla="*/ 2051050 h 6858000"/>
              <a:gd name="connsiteX44" fmla="*/ 3903750 w 3906925"/>
              <a:gd name="connsiteY44" fmla="*/ 2119312 h 6858000"/>
              <a:gd name="connsiteX45" fmla="*/ 3895812 w 3906925"/>
              <a:gd name="connsiteY45" fmla="*/ 2179637 h 6858000"/>
              <a:gd name="connsiteX46" fmla="*/ 3884700 w 3906925"/>
              <a:gd name="connsiteY46" fmla="*/ 2232025 h 6858000"/>
              <a:gd name="connsiteX47" fmla="*/ 3870412 w 3906925"/>
              <a:gd name="connsiteY47" fmla="*/ 2278062 h 6858000"/>
              <a:gd name="connsiteX48" fmla="*/ 3854537 w 3906925"/>
              <a:gd name="connsiteY48" fmla="*/ 2319337 h 6858000"/>
              <a:gd name="connsiteX49" fmla="*/ 3835487 w 3906925"/>
              <a:gd name="connsiteY49" fmla="*/ 2359025 h 6858000"/>
              <a:gd name="connsiteX50" fmla="*/ 3816437 w 3906925"/>
              <a:gd name="connsiteY50" fmla="*/ 2395537 h 6858000"/>
              <a:gd name="connsiteX51" fmla="*/ 3797387 w 3906925"/>
              <a:gd name="connsiteY51" fmla="*/ 2433637 h 6858000"/>
              <a:gd name="connsiteX52" fmla="*/ 3779925 w 3906925"/>
              <a:gd name="connsiteY52" fmla="*/ 2471737 h 6858000"/>
              <a:gd name="connsiteX53" fmla="*/ 3762462 w 3906925"/>
              <a:gd name="connsiteY53" fmla="*/ 2513012 h 6858000"/>
              <a:gd name="connsiteX54" fmla="*/ 3748175 w 3906925"/>
              <a:gd name="connsiteY54" fmla="*/ 2560637 h 6858000"/>
              <a:gd name="connsiteX55" fmla="*/ 3738650 w 3906925"/>
              <a:gd name="connsiteY55" fmla="*/ 2613025 h 6858000"/>
              <a:gd name="connsiteX56" fmla="*/ 3729125 w 3906925"/>
              <a:gd name="connsiteY56" fmla="*/ 2671762 h 6858000"/>
              <a:gd name="connsiteX57" fmla="*/ 3727537 w 3906925"/>
              <a:gd name="connsiteY57" fmla="*/ 2741612 h 6858000"/>
              <a:gd name="connsiteX58" fmla="*/ 3729125 w 3906925"/>
              <a:gd name="connsiteY58" fmla="*/ 2809875 h 6858000"/>
              <a:gd name="connsiteX59" fmla="*/ 3738650 w 3906925"/>
              <a:gd name="connsiteY59" fmla="*/ 2868612 h 6858000"/>
              <a:gd name="connsiteX60" fmla="*/ 3748175 w 3906925"/>
              <a:gd name="connsiteY60" fmla="*/ 2922587 h 6858000"/>
              <a:gd name="connsiteX61" fmla="*/ 3762462 w 3906925"/>
              <a:gd name="connsiteY61" fmla="*/ 2967037 h 6858000"/>
              <a:gd name="connsiteX62" fmla="*/ 3779925 w 3906925"/>
              <a:gd name="connsiteY62" fmla="*/ 3009900 h 6858000"/>
              <a:gd name="connsiteX63" fmla="*/ 3797387 w 3906925"/>
              <a:gd name="connsiteY63" fmla="*/ 3046412 h 6858000"/>
              <a:gd name="connsiteX64" fmla="*/ 3816437 w 3906925"/>
              <a:gd name="connsiteY64" fmla="*/ 3084512 h 6858000"/>
              <a:gd name="connsiteX65" fmla="*/ 3835487 w 3906925"/>
              <a:gd name="connsiteY65" fmla="*/ 3121025 h 6858000"/>
              <a:gd name="connsiteX66" fmla="*/ 3854537 w 3906925"/>
              <a:gd name="connsiteY66" fmla="*/ 3160712 h 6858000"/>
              <a:gd name="connsiteX67" fmla="*/ 3870412 w 3906925"/>
              <a:gd name="connsiteY67" fmla="*/ 3201987 h 6858000"/>
              <a:gd name="connsiteX68" fmla="*/ 3884700 w 3906925"/>
              <a:gd name="connsiteY68" fmla="*/ 3248025 h 6858000"/>
              <a:gd name="connsiteX69" fmla="*/ 3895812 w 3906925"/>
              <a:gd name="connsiteY69" fmla="*/ 3300412 h 6858000"/>
              <a:gd name="connsiteX70" fmla="*/ 3903750 w 3906925"/>
              <a:gd name="connsiteY70" fmla="*/ 3360737 h 6858000"/>
              <a:gd name="connsiteX71" fmla="*/ 3906925 w 3906925"/>
              <a:gd name="connsiteY71" fmla="*/ 3427412 h 6858000"/>
              <a:gd name="connsiteX72" fmla="*/ 3903750 w 3906925"/>
              <a:gd name="connsiteY72" fmla="*/ 3497262 h 6858000"/>
              <a:gd name="connsiteX73" fmla="*/ 3895812 w 3906925"/>
              <a:gd name="connsiteY73" fmla="*/ 3557587 h 6858000"/>
              <a:gd name="connsiteX74" fmla="*/ 3884700 w 3906925"/>
              <a:gd name="connsiteY74" fmla="*/ 3609975 h 6858000"/>
              <a:gd name="connsiteX75" fmla="*/ 3870412 w 3906925"/>
              <a:gd name="connsiteY75" fmla="*/ 3656012 h 6858000"/>
              <a:gd name="connsiteX76" fmla="*/ 3854537 w 3906925"/>
              <a:gd name="connsiteY76" fmla="*/ 3697287 h 6858000"/>
              <a:gd name="connsiteX77" fmla="*/ 3835487 w 3906925"/>
              <a:gd name="connsiteY77" fmla="*/ 3736975 h 6858000"/>
              <a:gd name="connsiteX78" fmla="*/ 3797387 w 3906925"/>
              <a:gd name="connsiteY78" fmla="*/ 3811587 h 6858000"/>
              <a:gd name="connsiteX79" fmla="*/ 3779925 w 3906925"/>
              <a:gd name="connsiteY79" fmla="*/ 3848100 h 6858000"/>
              <a:gd name="connsiteX80" fmla="*/ 3762462 w 3906925"/>
              <a:gd name="connsiteY80" fmla="*/ 3890962 h 6858000"/>
              <a:gd name="connsiteX81" fmla="*/ 3748175 w 3906925"/>
              <a:gd name="connsiteY81" fmla="*/ 3935412 h 6858000"/>
              <a:gd name="connsiteX82" fmla="*/ 3738650 w 3906925"/>
              <a:gd name="connsiteY82" fmla="*/ 3987800 h 6858000"/>
              <a:gd name="connsiteX83" fmla="*/ 3729125 w 3906925"/>
              <a:gd name="connsiteY83" fmla="*/ 4048125 h 6858000"/>
              <a:gd name="connsiteX84" fmla="*/ 3727537 w 3906925"/>
              <a:gd name="connsiteY84" fmla="*/ 4116387 h 6858000"/>
              <a:gd name="connsiteX85" fmla="*/ 3729125 w 3906925"/>
              <a:gd name="connsiteY85" fmla="*/ 4186237 h 6858000"/>
              <a:gd name="connsiteX86" fmla="*/ 3738650 w 3906925"/>
              <a:gd name="connsiteY86" fmla="*/ 4244975 h 6858000"/>
              <a:gd name="connsiteX87" fmla="*/ 3748175 w 3906925"/>
              <a:gd name="connsiteY87" fmla="*/ 4297362 h 6858000"/>
              <a:gd name="connsiteX88" fmla="*/ 3762462 w 3906925"/>
              <a:gd name="connsiteY88" fmla="*/ 4343400 h 6858000"/>
              <a:gd name="connsiteX89" fmla="*/ 3779925 w 3906925"/>
              <a:gd name="connsiteY89" fmla="*/ 4386262 h 6858000"/>
              <a:gd name="connsiteX90" fmla="*/ 3797387 w 3906925"/>
              <a:gd name="connsiteY90" fmla="*/ 4424362 h 6858000"/>
              <a:gd name="connsiteX91" fmla="*/ 3835487 w 3906925"/>
              <a:gd name="connsiteY91" fmla="*/ 4498975 h 6858000"/>
              <a:gd name="connsiteX92" fmla="*/ 3854537 w 3906925"/>
              <a:gd name="connsiteY92" fmla="*/ 4537075 h 6858000"/>
              <a:gd name="connsiteX93" fmla="*/ 3870412 w 3906925"/>
              <a:gd name="connsiteY93" fmla="*/ 4579937 h 6858000"/>
              <a:gd name="connsiteX94" fmla="*/ 3884700 w 3906925"/>
              <a:gd name="connsiteY94" fmla="*/ 4625975 h 6858000"/>
              <a:gd name="connsiteX95" fmla="*/ 3895812 w 3906925"/>
              <a:gd name="connsiteY95" fmla="*/ 4678362 h 6858000"/>
              <a:gd name="connsiteX96" fmla="*/ 3903750 w 3906925"/>
              <a:gd name="connsiteY96" fmla="*/ 4738687 h 6858000"/>
              <a:gd name="connsiteX97" fmla="*/ 3906925 w 3906925"/>
              <a:gd name="connsiteY97" fmla="*/ 4806950 h 6858000"/>
              <a:gd name="connsiteX98" fmla="*/ 3903750 w 3906925"/>
              <a:gd name="connsiteY98" fmla="*/ 4875212 h 6858000"/>
              <a:gd name="connsiteX99" fmla="*/ 3895812 w 3906925"/>
              <a:gd name="connsiteY99" fmla="*/ 4935537 h 6858000"/>
              <a:gd name="connsiteX100" fmla="*/ 3884700 w 3906925"/>
              <a:gd name="connsiteY100" fmla="*/ 4987925 h 6858000"/>
              <a:gd name="connsiteX101" fmla="*/ 3870412 w 3906925"/>
              <a:gd name="connsiteY101" fmla="*/ 5033962 h 6858000"/>
              <a:gd name="connsiteX102" fmla="*/ 3854537 w 3906925"/>
              <a:gd name="connsiteY102" fmla="*/ 5075237 h 6858000"/>
              <a:gd name="connsiteX103" fmla="*/ 3835487 w 3906925"/>
              <a:gd name="connsiteY103" fmla="*/ 5114925 h 6858000"/>
              <a:gd name="connsiteX104" fmla="*/ 3816437 w 3906925"/>
              <a:gd name="connsiteY104" fmla="*/ 5149850 h 6858000"/>
              <a:gd name="connsiteX105" fmla="*/ 3797387 w 3906925"/>
              <a:gd name="connsiteY105" fmla="*/ 5186362 h 6858000"/>
              <a:gd name="connsiteX106" fmla="*/ 3779925 w 3906925"/>
              <a:gd name="connsiteY106" fmla="*/ 5226050 h 6858000"/>
              <a:gd name="connsiteX107" fmla="*/ 3762462 w 3906925"/>
              <a:gd name="connsiteY107" fmla="*/ 5268912 h 6858000"/>
              <a:gd name="connsiteX108" fmla="*/ 3748175 w 3906925"/>
              <a:gd name="connsiteY108" fmla="*/ 5313362 h 6858000"/>
              <a:gd name="connsiteX109" fmla="*/ 3738650 w 3906925"/>
              <a:gd name="connsiteY109" fmla="*/ 5365750 h 6858000"/>
              <a:gd name="connsiteX110" fmla="*/ 3729125 w 3906925"/>
              <a:gd name="connsiteY110" fmla="*/ 5426075 h 6858000"/>
              <a:gd name="connsiteX111" fmla="*/ 3727537 w 3906925"/>
              <a:gd name="connsiteY111" fmla="*/ 5494337 h 6858000"/>
              <a:gd name="connsiteX112" fmla="*/ 3729125 w 3906925"/>
              <a:gd name="connsiteY112" fmla="*/ 5562600 h 6858000"/>
              <a:gd name="connsiteX113" fmla="*/ 3738650 w 3906925"/>
              <a:gd name="connsiteY113" fmla="*/ 5622925 h 6858000"/>
              <a:gd name="connsiteX114" fmla="*/ 3748175 w 3906925"/>
              <a:gd name="connsiteY114" fmla="*/ 5675312 h 6858000"/>
              <a:gd name="connsiteX115" fmla="*/ 3762462 w 3906925"/>
              <a:gd name="connsiteY115" fmla="*/ 5721350 h 6858000"/>
              <a:gd name="connsiteX116" fmla="*/ 3779925 w 3906925"/>
              <a:gd name="connsiteY116" fmla="*/ 5762625 h 6858000"/>
              <a:gd name="connsiteX117" fmla="*/ 3797387 w 3906925"/>
              <a:gd name="connsiteY117" fmla="*/ 5802312 h 6858000"/>
              <a:gd name="connsiteX118" fmla="*/ 3816437 w 3906925"/>
              <a:gd name="connsiteY118" fmla="*/ 5840412 h 6858000"/>
              <a:gd name="connsiteX119" fmla="*/ 3835487 w 3906925"/>
              <a:gd name="connsiteY119" fmla="*/ 5876925 h 6858000"/>
              <a:gd name="connsiteX120" fmla="*/ 3854537 w 3906925"/>
              <a:gd name="connsiteY120" fmla="*/ 5915025 h 6858000"/>
              <a:gd name="connsiteX121" fmla="*/ 3870412 w 3906925"/>
              <a:gd name="connsiteY121" fmla="*/ 5956300 h 6858000"/>
              <a:gd name="connsiteX122" fmla="*/ 3884700 w 3906925"/>
              <a:gd name="connsiteY122" fmla="*/ 6003925 h 6858000"/>
              <a:gd name="connsiteX123" fmla="*/ 3895812 w 3906925"/>
              <a:gd name="connsiteY123" fmla="*/ 6056312 h 6858000"/>
              <a:gd name="connsiteX124" fmla="*/ 3903750 w 3906925"/>
              <a:gd name="connsiteY124" fmla="*/ 6113462 h 6858000"/>
              <a:gd name="connsiteX125" fmla="*/ 3906925 w 3906925"/>
              <a:gd name="connsiteY125" fmla="*/ 6183312 h 6858000"/>
              <a:gd name="connsiteX126" fmla="*/ 3903750 w 3906925"/>
              <a:gd name="connsiteY126" fmla="*/ 6251575 h 6858000"/>
              <a:gd name="connsiteX127" fmla="*/ 3895812 w 3906925"/>
              <a:gd name="connsiteY127" fmla="*/ 6311900 h 6858000"/>
              <a:gd name="connsiteX128" fmla="*/ 3884700 w 3906925"/>
              <a:gd name="connsiteY128" fmla="*/ 6361112 h 6858000"/>
              <a:gd name="connsiteX129" fmla="*/ 3870412 w 3906925"/>
              <a:gd name="connsiteY129" fmla="*/ 6407150 h 6858000"/>
              <a:gd name="connsiteX130" fmla="*/ 3854537 w 3906925"/>
              <a:gd name="connsiteY130" fmla="*/ 6448425 h 6858000"/>
              <a:gd name="connsiteX131" fmla="*/ 3837075 w 3906925"/>
              <a:gd name="connsiteY131" fmla="*/ 6488112 h 6858000"/>
              <a:gd name="connsiteX132" fmla="*/ 3819612 w 3906925"/>
              <a:gd name="connsiteY132" fmla="*/ 6523037 h 6858000"/>
              <a:gd name="connsiteX133" fmla="*/ 3800562 w 3906925"/>
              <a:gd name="connsiteY133" fmla="*/ 6561137 h 6858000"/>
              <a:gd name="connsiteX134" fmla="*/ 3781512 w 3906925"/>
              <a:gd name="connsiteY134" fmla="*/ 6597650 h 6858000"/>
              <a:gd name="connsiteX135" fmla="*/ 3765637 w 3906925"/>
              <a:gd name="connsiteY135" fmla="*/ 6640512 h 6858000"/>
              <a:gd name="connsiteX136" fmla="*/ 3749762 w 3906925"/>
              <a:gd name="connsiteY136" fmla="*/ 6683375 h 6858000"/>
              <a:gd name="connsiteX137" fmla="*/ 3740237 w 3906925"/>
              <a:gd name="connsiteY137" fmla="*/ 6735762 h 6858000"/>
              <a:gd name="connsiteX138" fmla="*/ 3732300 w 3906925"/>
              <a:gd name="connsiteY138" fmla="*/ 6791325 h 6858000"/>
              <a:gd name="connsiteX139" fmla="*/ 3727537 w 3906925"/>
              <a:gd name="connsiteY139" fmla="*/ 6858000 h 6858000"/>
              <a:gd name="connsiteX140" fmla="*/ 0 w 3906925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906925" h="6858000">
                <a:moveTo>
                  <a:pt x="0" y="0"/>
                </a:moveTo>
                <a:lnTo>
                  <a:pt x="3727537" y="0"/>
                </a:lnTo>
                <a:lnTo>
                  <a:pt x="3732300" y="66675"/>
                </a:lnTo>
                <a:lnTo>
                  <a:pt x="3740237" y="122237"/>
                </a:lnTo>
                <a:lnTo>
                  <a:pt x="3749762" y="174625"/>
                </a:lnTo>
                <a:lnTo>
                  <a:pt x="3765637" y="217487"/>
                </a:lnTo>
                <a:lnTo>
                  <a:pt x="3781512" y="260350"/>
                </a:lnTo>
                <a:lnTo>
                  <a:pt x="3800562" y="296862"/>
                </a:lnTo>
                <a:lnTo>
                  <a:pt x="3819612" y="334962"/>
                </a:lnTo>
                <a:lnTo>
                  <a:pt x="3837075" y="369887"/>
                </a:lnTo>
                <a:lnTo>
                  <a:pt x="3854537" y="409575"/>
                </a:lnTo>
                <a:lnTo>
                  <a:pt x="3870412" y="450850"/>
                </a:lnTo>
                <a:lnTo>
                  <a:pt x="3884700" y="496887"/>
                </a:lnTo>
                <a:lnTo>
                  <a:pt x="3895812" y="546100"/>
                </a:lnTo>
                <a:lnTo>
                  <a:pt x="3903750" y="606425"/>
                </a:lnTo>
                <a:lnTo>
                  <a:pt x="3906925" y="673100"/>
                </a:lnTo>
                <a:lnTo>
                  <a:pt x="3903750" y="744537"/>
                </a:lnTo>
                <a:lnTo>
                  <a:pt x="3895812" y="801687"/>
                </a:lnTo>
                <a:lnTo>
                  <a:pt x="3884700" y="854075"/>
                </a:lnTo>
                <a:lnTo>
                  <a:pt x="3870412" y="901700"/>
                </a:lnTo>
                <a:lnTo>
                  <a:pt x="3854537" y="942975"/>
                </a:lnTo>
                <a:lnTo>
                  <a:pt x="3835487" y="981075"/>
                </a:lnTo>
                <a:lnTo>
                  <a:pt x="3816437" y="1017587"/>
                </a:lnTo>
                <a:lnTo>
                  <a:pt x="3797387" y="1055687"/>
                </a:lnTo>
                <a:lnTo>
                  <a:pt x="3779925" y="1095375"/>
                </a:lnTo>
                <a:lnTo>
                  <a:pt x="3762462" y="1136650"/>
                </a:lnTo>
                <a:lnTo>
                  <a:pt x="3748175" y="1182687"/>
                </a:lnTo>
                <a:lnTo>
                  <a:pt x="3738650" y="1235075"/>
                </a:lnTo>
                <a:lnTo>
                  <a:pt x="3729125" y="1295400"/>
                </a:lnTo>
                <a:lnTo>
                  <a:pt x="3727537" y="1363662"/>
                </a:lnTo>
                <a:lnTo>
                  <a:pt x="3729125" y="1431925"/>
                </a:lnTo>
                <a:lnTo>
                  <a:pt x="3738650" y="1492250"/>
                </a:lnTo>
                <a:lnTo>
                  <a:pt x="3748175" y="1544637"/>
                </a:lnTo>
                <a:lnTo>
                  <a:pt x="3762462" y="1589087"/>
                </a:lnTo>
                <a:lnTo>
                  <a:pt x="3779925" y="1631950"/>
                </a:lnTo>
                <a:lnTo>
                  <a:pt x="3797387" y="1671637"/>
                </a:lnTo>
                <a:lnTo>
                  <a:pt x="3816437" y="1708150"/>
                </a:lnTo>
                <a:lnTo>
                  <a:pt x="3835487" y="1743075"/>
                </a:lnTo>
                <a:lnTo>
                  <a:pt x="3854537" y="1782762"/>
                </a:lnTo>
                <a:lnTo>
                  <a:pt x="3870412" y="1824037"/>
                </a:lnTo>
                <a:lnTo>
                  <a:pt x="3884700" y="1870075"/>
                </a:lnTo>
                <a:lnTo>
                  <a:pt x="3895812" y="1922462"/>
                </a:lnTo>
                <a:lnTo>
                  <a:pt x="3903750" y="1982787"/>
                </a:lnTo>
                <a:lnTo>
                  <a:pt x="3906925" y="2051050"/>
                </a:lnTo>
                <a:lnTo>
                  <a:pt x="3903750" y="2119312"/>
                </a:lnTo>
                <a:lnTo>
                  <a:pt x="3895812" y="2179637"/>
                </a:lnTo>
                <a:lnTo>
                  <a:pt x="3884700" y="2232025"/>
                </a:lnTo>
                <a:lnTo>
                  <a:pt x="3870412" y="2278062"/>
                </a:lnTo>
                <a:lnTo>
                  <a:pt x="3854537" y="2319337"/>
                </a:lnTo>
                <a:lnTo>
                  <a:pt x="3835487" y="2359025"/>
                </a:lnTo>
                <a:lnTo>
                  <a:pt x="3816437" y="2395537"/>
                </a:lnTo>
                <a:lnTo>
                  <a:pt x="3797387" y="2433637"/>
                </a:lnTo>
                <a:lnTo>
                  <a:pt x="3779925" y="2471737"/>
                </a:lnTo>
                <a:lnTo>
                  <a:pt x="3762462" y="2513012"/>
                </a:lnTo>
                <a:lnTo>
                  <a:pt x="3748175" y="2560637"/>
                </a:lnTo>
                <a:lnTo>
                  <a:pt x="3738650" y="2613025"/>
                </a:lnTo>
                <a:lnTo>
                  <a:pt x="3729125" y="2671762"/>
                </a:lnTo>
                <a:lnTo>
                  <a:pt x="3727537" y="2741612"/>
                </a:lnTo>
                <a:lnTo>
                  <a:pt x="3729125" y="2809875"/>
                </a:lnTo>
                <a:lnTo>
                  <a:pt x="3738650" y="2868612"/>
                </a:lnTo>
                <a:lnTo>
                  <a:pt x="3748175" y="2922587"/>
                </a:lnTo>
                <a:lnTo>
                  <a:pt x="3762462" y="2967037"/>
                </a:lnTo>
                <a:lnTo>
                  <a:pt x="3779925" y="3009900"/>
                </a:lnTo>
                <a:lnTo>
                  <a:pt x="3797387" y="3046412"/>
                </a:lnTo>
                <a:lnTo>
                  <a:pt x="3816437" y="3084512"/>
                </a:lnTo>
                <a:lnTo>
                  <a:pt x="3835487" y="3121025"/>
                </a:lnTo>
                <a:lnTo>
                  <a:pt x="3854537" y="3160712"/>
                </a:lnTo>
                <a:lnTo>
                  <a:pt x="3870412" y="3201987"/>
                </a:lnTo>
                <a:lnTo>
                  <a:pt x="3884700" y="3248025"/>
                </a:lnTo>
                <a:lnTo>
                  <a:pt x="3895812" y="3300412"/>
                </a:lnTo>
                <a:lnTo>
                  <a:pt x="3903750" y="3360737"/>
                </a:lnTo>
                <a:lnTo>
                  <a:pt x="3906925" y="3427412"/>
                </a:lnTo>
                <a:lnTo>
                  <a:pt x="3903750" y="3497262"/>
                </a:lnTo>
                <a:lnTo>
                  <a:pt x="3895812" y="3557587"/>
                </a:lnTo>
                <a:lnTo>
                  <a:pt x="3884700" y="3609975"/>
                </a:lnTo>
                <a:lnTo>
                  <a:pt x="3870412" y="3656012"/>
                </a:lnTo>
                <a:lnTo>
                  <a:pt x="3854537" y="3697287"/>
                </a:lnTo>
                <a:lnTo>
                  <a:pt x="3835487" y="3736975"/>
                </a:lnTo>
                <a:lnTo>
                  <a:pt x="3797387" y="3811587"/>
                </a:lnTo>
                <a:lnTo>
                  <a:pt x="3779925" y="3848100"/>
                </a:lnTo>
                <a:lnTo>
                  <a:pt x="3762462" y="3890962"/>
                </a:lnTo>
                <a:lnTo>
                  <a:pt x="3748175" y="3935412"/>
                </a:lnTo>
                <a:lnTo>
                  <a:pt x="3738650" y="3987800"/>
                </a:lnTo>
                <a:lnTo>
                  <a:pt x="3729125" y="4048125"/>
                </a:lnTo>
                <a:lnTo>
                  <a:pt x="3727537" y="4116387"/>
                </a:lnTo>
                <a:lnTo>
                  <a:pt x="3729125" y="4186237"/>
                </a:lnTo>
                <a:lnTo>
                  <a:pt x="3738650" y="4244975"/>
                </a:lnTo>
                <a:lnTo>
                  <a:pt x="3748175" y="4297362"/>
                </a:lnTo>
                <a:lnTo>
                  <a:pt x="3762462" y="4343400"/>
                </a:lnTo>
                <a:lnTo>
                  <a:pt x="3779925" y="4386262"/>
                </a:lnTo>
                <a:lnTo>
                  <a:pt x="3797387" y="4424362"/>
                </a:lnTo>
                <a:lnTo>
                  <a:pt x="3835487" y="4498975"/>
                </a:lnTo>
                <a:lnTo>
                  <a:pt x="3854537" y="4537075"/>
                </a:lnTo>
                <a:lnTo>
                  <a:pt x="3870412" y="4579937"/>
                </a:lnTo>
                <a:lnTo>
                  <a:pt x="3884700" y="4625975"/>
                </a:lnTo>
                <a:lnTo>
                  <a:pt x="3895812" y="4678362"/>
                </a:lnTo>
                <a:lnTo>
                  <a:pt x="3903750" y="4738687"/>
                </a:lnTo>
                <a:lnTo>
                  <a:pt x="3906925" y="4806950"/>
                </a:lnTo>
                <a:lnTo>
                  <a:pt x="3903750" y="4875212"/>
                </a:lnTo>
                <a:lnTo>
                  <a:pt x="3895812" y="4935537"/>
                </a:lnTo>
                <a:lnTo>
                  <a:pt x="3884700" y="4987925"/>
                </a:lnTo>
                <a:lnTo>
                  <a:pt x="3870412" y="5033962"/>
                </a:lnTo>
                <a:lnTo>
                  <a:pt x="3854537" y="5075237"/>
                </a:lnTo>
                <a:lnTo>
                  <a:pt x="3835487" y="5114925"/>
                </a:lnTo>
                <a:lnTo>
                  <a:pt x="3816437" y="5149850"/>
                </a:lnTo>
                <a:lnTo>
                  <a:pt x="3797387" y="5186362"/>
                </a:lnTo>
                <a:lnTo>
                  <a:pt x="3779925" y="5226050"/>
                </a:lnTo>
                <a:lnTo>
                  <a:pt x="3762462" y="5268912"/>
                </a:lnTo>
                <a:lnTo>
                  <a:pt x="3748175" y="5313362"/>
                </a:lnTo>
                <a:lnTo>
                  <a:pt x="3738650" y="5365750"/>
                </a:lnTo>
                <a:lnTo>
                  <a:pt x="3729125" y="5426075"/>
                </a:lnTo>
                <a:lnTo>
                  <a:pt x="3727537" y="5494337"/>
                </a:lnTo>
                <a:lnTo>
                  <a:pt x="3729125" y="5562600"/>
                </a:lnTo>
                <a:lnTo>
                  <a:pt x="3738650" y="5622925"/>
                </a:lnTo>
                <a:lnTo>
                  <a:pt x="3748175" y="5675312"/>
                </a:lnTo>
                <a:lnTo>
                  <a:pt x="3762462" y="5721350"/>
                </a:lnTo>
                <a:lnTo>
                  <a:pt x="3779925" y="5762625"/>
                </a:lnTo>
                <a:lnTo>
                  <a:pt x="3797387" y="5802312"/>
                </a:lnTo>
                <a:lnTo>
                  <a:pt x="3816437" y="5840412"/>
                </a:lnTo>
                <a:lnTo>
                  <a:pt x="3835487" y="5876925"/>
                </a:lnTo>
                <a:lnTo>
                  <a:pt x="3854537" y="5915025"/>
                </a:lnTo>
                <a:lnTo>
                  <a:pt x="3870412" y="5956300"/>
                </a:lnTo>
                <a:lnTo>
                  <a:pt x="3884700" y="6003925"/>
                </a:lnTo>
                <a:lnTo>
                  <a:pt x="3895812" y="6056312"/>
                </a:lnTo>
                <a:lnTo>
                  <a:pt x="3903750" y="6113462"/>
                </a:lnTo>
                <a:lnTo>
                  <a:pt x="3906925" y="6183312"/>
                </a:lnTo>
                <a:lnTo>
                  <a:pt x="3903750" y="6251575"/>
                </a:lnTo>
                <a:lnTo>
                  <a:pt x="3895812" y="6311900"/>
                </a:lnTo>
                <a:lnTo>
                  <a:pt x="3884700" y="6361112"/>
                </a:lnTo>
                <a:lnTo>
                  <a:pt x="3870412" y="6407150"/>
                </a:lnTo>
                <a:lnTo>
                  <a:pt x="3854537" y="6448425"/>
                </a:lnTo>
                <a:lnTo>
                  <a:pt x="3837075" y="6488112"/>
                </a:lnTo>
                <a:lnTo>
                  <a:pt x="3819612" y="6523037"/>
                </a:lnTo>
                <a:lnTo>
                  <a:pt x="3800562" y="6561137"/>
                </a:lnTo>
                <a:lnTo>
                  <a:pt x="3781512" y="6597650"/>
                </a:lnTo>
                <a:lnTo>
                  <a:pt x="3765637" y="6640512"/>
                </a:lnTo>
                <a:lnTo>
                  <a:pt x="3749762" y="6683375"/>
                </a:lnTo>
                <a:lnTo>
                  <a:pt x="3740237" y="6735762"/>
                </a:lnTo>
                <a:lnTo>
                  <a:pt x="3732300" y="6791325"/>
                </a:lnTo>
                <a:lnTo>
                  <a:pt x="372753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xmlns="" id="{F7CC7D8E-EFA5-4077-A4F3-6CA7CE1245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04502" y="0"/>
            <a:ext cx="4287499" cy="6858000"/>
          </a:xfrm>
          <a:custGeom>
            <a:avLst/>
            <a:gdLst>
              <a:gd name="connsiteX0" fmla="*/ 0 w 4287499"/>
              <a:gd name="connsiteY0" fmla="*/ 0 h 6858000"/>
              <a:gd name="connsiteX1" fmla="*/ 4287499 w 4287499"/>
              <a:gd name="connsiteY1" fmla="*/ 0 h 6858000"/>
              <a:gd name="connsiteX2" fmla="*/ 4287499 w 4287499"/>
              <a:gd name="connsiteY2" fmla="*/ 6858000 h 6858000"/>
              <a:gd name="connsiteX3" fmla="*/ 0 w 4287499"/>
              <a:gd name="connsiteY3" fmla="*/ 6858000 h 6858000"/>
              <a:gd name="connsiteX4" fmla="*/ 4763 w 4287499"/>
              <a:gd name="connsiteY4" fmla="*/ 6791325 h 6858000"/>
              <a:gd name="connsiteX5" fmla="*/ 12700 w 4287499"/>
              <a:gd name="connsiteY5" fmla="*/ 6735762 h 6858000"/>
              <a:gd name="connsiteX6" fmla="*/ 22225 w 4287499"/>
              <a:gd name="connsiteY6" fmla="*/ 6683375 h 6858000"/>
              <a:gd name="connsiteX7" fmla="*/ 38100 w 4287499"/>
              <a:gd name="connsiteY7" fmla="*/ 6640512 h 6858000"/>
              <a:gd name="connsiteX8" fmla="*/ 53975 w 4287499"/>
              <a:gd name="connsiteY8" fmla="*/ 6597650 h 6858000"/>
              <a:gd name="connsiteX9" fmla="*/ 73025 w 4287499"/>
              <a:gd name="connsiteY9" fmla="*/ 6561137 h 6858000"/>
              <a:gd name="connsiteX10" fmla="*/ 92075 w 4287499"/>
              <a:gd name="connsiteY10" fmla="*/ 6523037 h 6858000"/>
              <a:gd name="connsiteX11" fmla="*/ 109538 w 4287499"/>
              <a:gd name="connsiteY11" fmla="*/ 6488112 h 6858000"/>
              <a:gd name="connsiteX12" fmla="*/ 127000 w 4287499"/>
              <a:gd name="connsiteY12" fmla="*/ 6448425 h 6858000"/>
              <a:gd name="connsiteX13" fmla="*/ 142875 w 4287499"/>
              <a:gd name="connsiteY13" fmla="*/ 6407150 h 6858000"/>
              <a:gd name="connsiteX14" fmla="*/ 157163 w 4287499"/>
              <a:gd name="connsiteY14" fmla="*/ 6361112 h 6858000"/>
              <a:gd name="connsiteX15" fmla="*/ 168275 w 4287499"/>
              <a:gd name="connsiteY15" fmla="*/ 6311900 h 6858000"/>
              <a:gd name="connsiteX16" fmla="*/ 176213 w 4287499"/>
              <a:gd name="connsiteY16" fmla="*/ 6251575 h 6858000"/>
              <a:gd name="connsiteX17" fmla="*/ 179388 w 4287499"/>
              <a:gd name="connsiteY17" fmla="*/ 6183312 h 6858000"/>
              <a:gd name="connsiteX18" fmla="*/ 176213 w 4287499"/>
              <a:gd name="connsiteY18" fmla="*/ 6113462 h 6858000"/>
              <a:gd name="connsiteX19" fmla="*/ 168275 w 4287499"/>
              <a:gd name="connsiteY19" fmla="*/ 6056312 h 6858000"/>
              <a:gd name="connsiteX20" fmla="*/ 157163 w 4287499"/>
              <a:gd name="connsiteY20" fmla="*/ 6003925 h 6858000"/>
              <a:gd name="connsiteX21" fmla="*/ 142875 w 4287499"/>
              <a:gd name="connsiteY21" fmla="*/ 5956300 h 6858000"/>
              <a:gd name="connsiteX22" fmla="*/ 127000 w 4287499"/>
              <a:gd name="connsiteY22" fmla="*/ 5915025 h 6858000"/>
              <a:gd name="connsiteX23" fmla="*/ 107950 w 4287499"/>
              <a:gd name="connsiteY23" fmla="*/ 5876925 h 6858000"/>
              <a:gd name="connsiteX24" fmla="*/ 88900 w 4287499"/>
              <a:gd name="connsiteY24" fmla="*/ 5840412 h 6858000"/>
              <a:gd name="connsiteX25" fmla="*/ 69850 w 4287499"/>
              <a:gd name="connsiteY25" fmla="*/ 5802312 h 6858000"/>
              <a:gd name="connsiteX26" fmla="*/ 52388 w 4287499"/>
              <a:gd name="connsiteY26" fmla="*/ 5762625 h 6858000"/>
              <a:gd name="connsiteX27" fmla="*/ 34925 w 4287499"/>
              <a:gd name="connsiteY27" fmla="*/ 5721350 h 6858000"/>
              <a:gd name="connsiteX28" fmla="*/ 20638 w 4287499"/>
              <a:gd name="connsiteY28" fmla="*/ 5675312 h 6858000"/>
              <a:gd name="connsiteX29" fmla="*/ 11113 w 4287499"/>
              <a:gd name="connsiteY29" fmla="*/ 5622925 h 6858000"/>
              <a:gd name="connsiteX30" fmla="*/ 1588 w 4287499"/>
              <a:gd name="connsiteY30" fmla="*/ 5562600 h 6858000"/>
              <a:gd name="connsiteX31" fmla="*/ 0 w 4287499"/>
              <a:gd name="connsiteY31" fmla="*/ 5494337 h 6858000"/>
              <a:gd name="connsiteX32" fmla="*/ 1588 w 4287499"/>
              <a:gd name="connsiteY32" fmla="*/ 5426075 h 6858000"/>
              <a:gd name="connsiteX33" fmla="*/ 11113 w 4287499"/>
              <a:gd name="connsiteY33" fmla="*/ 5365750 h 6858000"/>
              <a:gd name="connsiteX34" fmla="*/ 20638 w 4287499"/>
              <a:gd name="connsiteY34" fmla="*/ 5313362 h 6858000"/>
              <a:gd name="connsiteX35" fmla="*/ 34925 w 4287499"/>
              <a:gd name="connsiteY35" fmla="*/ 5268912 h 6858000"/>
              <a:gd name="connsiteX36" fmla="*/ 52388 w 4287499"/>
              <a:gd name="connsiteY36" fmla="*/ 5226050 h 6858000"/>
              <a:gd name="connsiteX37" fmla="*/ 69850 w 4287499"/>
              <a:gd name="connsiteY37" fmla="*/ 5186362 h 6858000"/>
              <a:gd name="connsiteX38" fmla="*/ 88900 w 4287499"/>
              <a:gd name="connsiteY38" fmla="*/ 5149850 h 6858000"/>
              <a:gd name="connsiteX39" fmla="*/ 107950 w 4287499"/>
              <a:gd name="connsiteY39" fmla="*/ 5114925 h 6858000"/>
              <a:gd name="connsiteX40" fmla="*/ 127000 w 4287499"/>
              <a:gd name="connsiteY40" fmla="*/ 5075237 h 6858000"/>
              <a:gd name="connsiteX41" fmla="*/ 142875 w 4287499"/>
              <a:gd name="connsiteY41" fmla="*/ 5033962 h 6858000"/>
              <a:gd name="connsiteX42" fmla="*/ 157163 w 4287499"/>
              <a:gd name="connsiteY42" fmla="*/ 4987925 h 6858000"/>
              <a:gd name="connsiteX43" fmla="*/ 168275 w 4287499"/>
              <a:gd name="connsiteY43" fmla="*/ 4935537 h 6858000"/>
              <a:gd name="connsiteX44" fmla="*/ 176213 w 4287499"/>
              <a:gd name="connsiteY44" fmla="*/ 4875212 h 6858000"/>
              <a:gd name="connsiteX45" fmla="*/ 179388 w 4287499"/>
              <a:gd name="connsiteY45" fmla="*/ 4806950 h 6858000"/>
              <a:gd name="connsiteX46" fmla="*/ 176213 w 4287499"/>
              <a:gd name="connsiteY46" fmla="*/ 4738687 h 6858000"/>
              <a:gd name="connsiteX47" fmla="*/ 168275 w 4287499"/>
              <a:gd name="connsiteY47" fmla="*/ 4678362 h 6858000"/>
              <a:gd name="connsiteX48" fmla="*/ 157163 w 4287499"/>
              <a:gd name="connsiteY48" fmla="*/ 4625975 h 6858000"/>
              <a:gd name="connsiteX49" fmla="*/ 142875 w 4287499"/>
              <a:gd name="connsiteY49" fmla="*/ 4579937 h 6858000"/>
              <a:gd name="connsiteX50" fmla="*/ 127000 w 4287499"/>
              <a:gd name="connsiteY50" fmla="*/ 4537075 h 6858000"/>
              <a:gd name="connsiteX51" fmla="*/ 107950 w 4287499"/>
              <a:gd name="connsiteY51" fmla="*/ 4498975 h 6858000"/>
              <a:gd name="connsiteX52" fmla="*/ 69850 w 4287499"/>
              <a:gd name="connsiteY52" fmla="*/ 4424362 h 6858000"/>
              <a:gd name="connsiteX53" fmla="*/ 52388 w 4287499"/>
              <a:gd name="connsiteY53" fmla="*/ 4386262 h 6858000"/>
              <a:gd name="connsiteX54" fmla="*/ 34925 w 4287499"/>
              <a:gd name="connsiteY54" fmla="*/ 4343400 h 6858000"/>
              <a:gd name="connsiteX55" fmla="*/ 20638 w 4287499"/>
              <a:gd name="connsiteY55" fmla="*/ 4297362 h 6858000"/>
              <a:gd name="connsiteX56" fmla="*/ 11113 w 4287499"/>
              <a:gd name="connsiteY56" fmla="*/ 4244975 h 6858000"/>
              <a:gd name="connsiteX57" fmla="*/ 1588 w 4287499"/>
              <a:gd name="connsiteY57" fmla="*/ 4186237 h 6858000"/>
              <a:gd name="connsiteX58" fmla="*/ 0 w 4287499"/>
              <a:gd name="connsiteY58" fmla="*/ 4116387 h 6858000"/>
              <a:gd name="connsiteX59" fmla="*/ 1588 w 4287499"/>
              <a:gd name="connsiteY59" fmla="*/ 4048125 h 6858000"/>
              <a:gd name="connsiteX60" fmla="*/ 11113 w 4287499"/>
              <a:gd name="connsiteY60" fmla="*/ 3987800 h 6858000"/>
              <a:gd name="connsiteX61" fmla="*/ 20638 w 4287499"/>
              <a:gd name="connsiteY61" fmla="*/ 3935412 h 6858000"/>
              <a:gd name="connsiteX62" fmla="*/ 34925 w 4287499"/>
              <a:gd name="connsiteY62" fmla="*/ 3890962 h 6858000"/>
              <a:gd name="connsiteX63" fmla="*/ 52388 w 4287499"/>
              <a:gd name="connsiteY63" fmla="*/ 3848100 h 6858000"/>
              <a:gd name="connsiteX64" fmla="*/ 69850 w 4287499"/>
              <a:gd name="connsiteY64" fmla="*/ 3811587 h 6858000"/>
              <a:gd name="connsiteX65" fmla="*/ 107950 w 4287499"/>
              <a:gd name="connsiteY65" fmla="*/ 3736975 h 6858000"/>
              <a:gd name="connsiteX66" fmla="*/ 127000 w 4287499"/>
              <a:gd name="connsiteY66" fmla="*/ 3697287 h 6858000"/>
              <a:gd name="connsiteX67" fmla="*/ 142875 w 4287499"/>
              <a:gd name="connsiteY67" fmla="*/ 3656012 h 6858000"/>
              <a:gd name="connsiteX68" fmla="*/ 157163 w 4287499"/>
              <a:gd name="connsiteY68" fmla="*/ 3609975 h 6858000"/>
              <a:gd name="connsiteX69" fmla="*/ 168275 w 4287499"/>
              <a:gd name="connsiteY69" fmla="*/ 3557587 h 6858000"/>
              <a:gd name="connsiteX70" fmla="*/ 176213 w 4287499"/>
              <a:gd name="connsiteY70" fmla="*/ 3497262 h 6858000"/>
              <a:gd name="connsiteX71" fmla="*/ 179388 w 4287499"/>
              <a:gd name="connsiteY71" fmla="*/ 3427412 h 6858000"/>
              <a:gd name="connsiteX72" fmla="*/ 176213 w 4287499"/>
              <a:gd name="connsiteY72" fmla="*/ 3360737 h 6858000"/>
              <a:gd name="connsiteX73" fmla="*/ 168275 w 4287499"/>
              <a:gd name="connsiteY73" fmla="*/ 3300412 h 6858000"/>
              <a:gd name="connsiteX74" fmla="*/ 157163 w 4287499"/>
              <a:gd name="connsiteY74" fmla="*/ 3248025 h 6858000"/>
              <a:gd name="connsiteX75" fmla="*/ 142875 w 4287499"/>
              <a:gd name="connsiteY75" fmla="*/ 3201987 h 6858000"/>
              <a:gd name="connsiteX76" fmla="*/ 127000 w 4287499"/>
              <a:gd name="connsiteY76" fmla="*/ 3160712 h 6858000"/>
              <a:gd name="connsiteX77" fmla="*/ 107950 w 4287499"/>
              <a:gd name="connsiteY77" fmla="*/ 3121025 h 6858000"/>
              <a:gd name="connsiteX78" fmla="*/ 88900 w 4287499"/>
              <a:gd name="connsiteY78" fmla="*/ 3084512 h 6858000"/>
              <a:gd name="connsiteX79" fmla="*/ 69850 w 4287499"/>
              <a:gd name="connsiteY79" fmla="*/ 3046412 h 6858000"/>
              <a:gd name="connsiteX80" fmla="*/ 52388 w 4287499"/>
              <a:gd name="connsiteY80" fmla="*/ 3009900 h 6858000"/>
              <a:gd name="connsiteX81" fmla="*/ 34925 w 4287499"/>
              <a:gd name="connsiteY81" fmla="*/ 2967037 h 6858000"/>
              <a:gd name="connsiteX82" fmla="*/ 20638 w 4287499"/>
              <a:gd name="connsiteY82" fmla="*/ 2922587 h 6858000"/>
              <a:gd name="connsiteX83" fmla="*/ 11113 w 4287499"/>
              <a:gd name="connsiteY83" fmla="*/ 2868612 h 6858000"/>
              <a:gd name="connsiteX84" fmla="*/ 1588 w 4287499"/>
              <a:gd name="connsiteY84" fmla="*/ 2809875 h 6858000"/>
              <a:gd name="connsiteX85" fmla="*/ 0 w 4287499"/>
              <a:gd name="connsiteY85" fmla="*/ 2741612 h 6858000"/>
              <a:gd name="connsiteX86" fmla="*/ 1588 w 4287499"/>
              <a:gd name="connsiteY86" fmla="*/ 2671762 h 6858000"/>
              <a:gd name="connsiteX87" fmla="*/ 11113 w 4287499"/>
              <a:gd name="connsiteY87" fmla="*/ 2613025 h 6858000"/>
              <a:gd name="connsiteX88" fmla="*/ 20638 w 4287499"/>
              <a:gd name="connsiteY88" fmla="*/ 2560637 h 6858000"/>
              <a:gd name="connsiteX89" fmla="*/ 34925 w 4287499"/>
              <a:gd name="connsiteY89" fmla="*/ 2513012 h 6858000"/>
              <a:gd name="connsiteX90" fmla="*/ 52388 w 4287499"/>
              <a:gd name="connsiteY90" fmla="*/ 2471737 h 6858000"/>
              <a:gd name="connsiteX91" fmla="*/ 69850 w 4287499"/>
              <a:gd name="connsiteY91" fmla="*/ 2433637 h 6858000"/>
              <a:gd name="connsiteX92" fmla="*/ 88900 w 4287499"/>
              <a:gd name="connsiteY92" fmla="*/ 2395537 h 6858000"/>
              <a:gd name="connsiteX93" fmla="*/ 107950 w 4287499"/>
              <a:gd name="connsiteY93" fmla="*/ 2359025 h 6858000"/>
              <a:gd name="connsiteX94" fmla="*/ 127000 w 4287499"/>
              <a:gd name="connsiteY94" fmla="*/ 2319337 h 6858000"/>
              <a:gd name="connsiteX95" fmla="*/ 142875 w 4287499"/>
              <a:gd name="connsiteY95" fmla="*/ 2278062 h 6858000"/>
              <a:gd name="connsiteX96" fmla="*/ 157163 w 4287499"/>
              <a:gd name="connsiteY96" fmla="*/ 2232025 h 6858000"/>
              <a:gd name="connsiteX97" fmla="*/ 168275 w 4287499"/>
              <a:gd name="connsiteY97" fmla="*/ 2179637 h 6858000"/>
              <a:gd name="connsiteX98" fmla="*/ 176213 w 4287499"/>
              <a:gd name="connsiteY98" fmla="*/ 2119312 h 6858000"/>
              <a:gd name="connsiteX99" fmla="*/ 179388 w 4287499"/>
              <a:gd name="connsiteY99" fmla="*/ 2051050 h 6858000"/>
              <a:gd name="connsiteX100" fmla="*/ 176213 w 4287499"/>
              <a:gd name="connsiteY100" fmla="*/ 1982787 h 6858000"/>
              <a:gd name="connsiteX101" fmla="*/ 168275 w 4287499"/>
              <a:gd name="connsiteY101" fmla="*/ 1922462 h 6858000"/>
              <a:gd name="connsiteX102" fmla="*/ 157163 w 4287499"/>
              <a:gd name="connsiteY102" fmla="*/ 1870075 h 6858000"/>
              <a:gd name="connsiteX103" fmla="*/ 142875 w 4287499"/>
              <a:gd name="connsiteY103" fmla="*/ 1824037 h 6858000"/>
              <a:gd name="connsiteX104" fmla="*/ 127000 w 4287499"/>
              <a:gd name="connsiteY104" fmla="*/ 1782762 h 6858000"/>
              <a:gd name="connsiteX105" fmla="*/ 107950 w 4287499"/>
              <a:gd name="connsiteY105" fmla="*/ 1743075 h 6858000"/>
              <a:gd name="connsiteX106" fmla="*/ 88900 w 4287499"/>
              <a:gd name="connsiteY106" fmla="*/ 1708150 h 6858000"/>
              <a:gd name="connsiteX107" fmla="*/ 69850 w 4287499"/>
              <a:gd name="connsiteY107" fmla="*/ 1671637 h 6858000"/>
              <a:gd name="connsiteX108" fmla="*/ 52388 w 4287499"/>
              <a:gd name="connsiteY108" fmla="*/ 1631950 h 6858000"/>
              <a:gd name="connsiteX109" fmla="*/ 34925 w 4287499"/>
              <a:gd name="connsiteY109" fmla="*/ 1589087 h 6858000"/>
              <a:gd name="connsiteX110" fmla="*/ 20638 w 4287499"/>
              <a:gd name="connsiteY110" fmla="*/ 1544637 h 6858000"/>
              <a:gd name="connsiteX111" fmla="*/ 11113 w 4287499"/>
              <a:gd name="connsiteY111" fmla="*/ 1492250 h 6858000"/>
              <a:gd name="connsiteX112" fmla="*/ 1588 w 4287499"/>
              <a:gd name="connsiteY112" fmla="*/ 1431925 h 6858000"/>
              <a:gd name="connsiteX113" fmla="*/ 0 w 4287499"/>
              <a:gd name="connsiteY113" fmla="*/ 1363662 h 6858000"/>
              <a:gd name="connsiteX114" fmla="*/ 1588 w 4287499"/>
              <a:gd name="connsiteY114" fmla="*/ 1295400 h 6858000"/>
              <a:gd name="connsiteX115" fmla="*/ 11113 w 4287499"/>
              <a:gd name="connsiteY115" fmla="*/ 1235075 h 6858000"/>
              <a:gd name="connsiteX116" fmla="*/ 20638 w 4287499"/>
              <a:gd name="connsiteY116" fmla="*/ 1182687 h 6858000"/>
              <a:gd name="connsiteX117" fmla="*/ 34925 w 4287499"/>
              <a:gd name="connsiteY117" fmla="*/ 1136650 h 6858000"/>
              <a:gd name="connsiteX118" fmla="*/ 52388 w 4287499"/>
              <a:gd name="connsiteY118" fmla="*/ 1095375 h 6858000"/>
              <a:gd name="connsiteX119" fmla="*/ 69850 w 4287499"/>
              <a:gd name="connsiteY119" fmla="*/ 1055687 h 6858000"/>
              <a:gd name="connsiteX120" fmla="*/ 88900 w 4287499"/>
              <a:gd name="connsiteY120" fmla="*/ 1017587 h 6858000"/>
              <a:gd name="connsiteX121" fmla="*/ 107950 w 4287499"/>
              <a:gd name="connsiteY121" fmla="*/ 981075 h 6858000"/>
              <a:gd name="connsiteX122" fmla="*/ 127000 w 4287499"/>
              <a:gd name="connsiteY122" fmla="*/ 942975 h 6858000"/>
              <a:gd name="connsiteX123" fmla="*/ 142875 w 4287499"/>
              <a:gd name="connsiteY123" fmla="*/ 901700 h 6858000"/>
              <a:gd name="connsiteX124" fmla="*/ 157163 w 4287499"/>
              <a:gd name="connsiteY124" fmla="*/ 854075 h 6858000"/>
              <a:gd name="connsiteX125" fmla="*/ 168275 w 4287499"/>
              <a:gd name="connsiteY125" fmla="*/ 801687 h 6858000"/>
              <a:gd name="connsiteX126" fmla="*/ 176213 w 4287499"/>
              <a:gd name="connsiteY126" fmla="*/ 744537 h 6858000"/>
              <a:gd name="connsiteX127" fmla="*/ 179388 w 4287499"/>
              <a:gd name="connsiteY127" fmla="*/ 673100 h 6858000"/>
              <a:gd name="connsiteX128" fmla="*/ 176213 w 4287499"/>
              <a:gd name="connsiteY128" fmla="*/ 606425 h 6858000"/>
              <a:gd name="connsiteX129" fmla="*/ 168275 w 4287499"/>
              <a:gd name="connsiteY129" fmla="*/ 546100 h 6858000"/>
              <a:gd name="connsiteX130" fmla="*/ 157163 w 4287499"/>
              <a:gd name="connsiteY130" fmla="*/ 496887 h 6858000"/>
              <a:gd name="connsiteX131" fmla="*/ 142875 w 4287499"/>
              <a:gd name="connsiteY131" fmla="*/ 450850 h 6858000"/>
              <a:gd name="connsiteX132" fmla="*/ 127000 w 4287499"/>
              <a:gd name="connsiteY132" fmla="*/ 409575 h 6858000"/>
              <a:gd name="connsiteX133" fmla="*/ 109538 w 4287499"/>
              <a:gd name="connsiteY133" fmla="*/ 369887 h 6858000"/>
              <a:gd name="connsiteX134" fmla="*/ 92075 w 4287499"/>
              <a:gd name="connsiteY134" fmla="*/ 334962 h 6858000"/>
              <a:gd name="connsiteX135" fmla="*/ 73025 w 4287499"/>
              <a:gd name="connsiteY135" fmla="*/ 296862 h 6858000"/>
              <a:gd name="connsiteX136" fmla="*/ 53975 w 4287499"/>
              <a:gd name="connsiteY136" fmla="*/ 260350 h 6858000"/>
              <a:gd name="connsiteX137" fmla="*/ 38100 w 4287499"/>
              <a:gd name="connsiteY137" fmla="*/ 217487 h 6858000"/>
              <a:gd name="connsiteX138" fmla="*/ 22225 w 4287499"/>
              <a:gd name="connsiteY138" fmla="*/ 174625 h 6858000"/>
              <a:gd name="connsiteX139" fmla="*/ 12700 w 4287499"/>
              <a:gd name="connsiteY139" fmla="*/ 122237 h 6858000"/>
              <a:gd name="connsiteX140" fmla="*/ 4763 w 428749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87499" h="6858000">
                <a:moveTo>
                  <a:pt x="0" y="0"/>
                </a:moveTo>
                <a:lnTo>
                  <a:pt x="4287499" y="0"/>
                </a:lnTo>
                <a:lnTo>
                  <a:pt x="4287499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3205" y="-1"/>
            <a:ext cx="3138245" cy="1389889"/>
          </a:xfrm>
        </p:spPr>
        <p:txBody>
          <a:bodyPr anchor="ctr">
            <a:normAutofit/>
          </a:bodyPr>
          <a:lstStyle/>
          <a:p>
            <a:r>
              <a:rPr lang="en-US" altLang="zh-CN" sz="3600"/>
              <a:t>Crime</a:t>
            </a:r>
            <a:r>
              <a:rPr lang="zh-CN" altLang="en-US" sz="3600" dirty="0"/>
              <a:t> </a:t>
            </a:r>
            <a:r>
              <a:rPr lang="en-US" altLang="zh-CN" sz="3600" dirty="0"/>
              <a:t>map</a:t>
            </a:r>
            <a:endParaRPr lang="en-US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9F097021-FD76-486D-BC84-F8654DD22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3205" y="1318476"/>
            <a:ext cx="3630246" cy="519205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By creating this interactive crime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map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</a:rPr>
              <a:t>(Right)</a:t>
            </a:r>
            <a:r>
              <a:rPr lang="zh-CN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and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neighborhoods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</a:rPr>
              <a:t>map(Left), </a:t>
            </a:r>
            <a:r>
              <a:rPr lang="en-US" altLang="zh-CN" sz="1600" dirty="0">
                <a:solidFill>
                  <a:schemeClr val="tx1"/>
                </a:solidFill>
              </a:rPr>
              <a:t>we can see how many crime(felony,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misdemeanor,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violation)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in specific area reported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to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NYPD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so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far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till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this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year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2019.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Result: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Midtown</a:t>
            </a:r>
            <a:r>
              <a:rPr lang="en-US" altLang="zh-CN" sz="1600" dirty="0">
                <a:solidFill>
                  <a:schemeClr val="tx1"/>
                </a:solidFill>
              </a:rPr>
              <a:t>,</a:t>
            </a:r>
            <a:r>
              <a:rPr lang="zh-CN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Midtown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South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and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Central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Harlem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area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tend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to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have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more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crime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complaints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by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looking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at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</a:rPr>
              <a:t>both</a:t>
            </a:r>
            <a:r>
              <a:rPr lang="zh-CN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</a:rPr>
              <a:t>map,</a:t>
            </a:r>
            <a:r>
              <a:rPr lang="zh-CN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</a:rPr>
              <a:t>while</a:t>
            </a:r>
            <a:r>
              <a:rPr lang="zh-CN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Upper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West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side,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Lincoln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Square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and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Yorkville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area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have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less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crime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complaints.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834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6859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 smtClean="0"/>
              <a:t>Top 10</a:t>
            </a:r>
            <a:r>
              <a:rPr lang="en-US" sz="2800" baseline="30000" dirty="0"/>
              <a:t>  </a:t>
            </a:r>
            <a:r>
              <a:rPr lang="en-US" sz="2800" dirty="0" smtClean="0"/>
              <a:t> most common venue for higher income neighborhoods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651000" y="5235450"/>
            <a:ext cx="9873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</a:t>
            </a:r>
            <a:r>
              <a:rPr lang="en-US" dirty="0" smtClean="0"/>
              <a:t>above, it </a:t>
            </a:r>
            <a:r>
              <a:rPr lang="en-US" dirty="0"/>
              <a:t>shows top 10 most common venues </a:t>
            </a:r>
            <a:r>
              <a:rPr lang="en-US" dirty="0" smtClean="0"/>
              <a:t>in each neighborhood</a:t>
            </a:r>
            <a:r>
              <a:rPr lang="en-US" dirty="0"/>
              <a:t>. If we looks at those common neighborhood with higher household income such as Civic </a:t>
            </a:r>
            <a:r>
              <a:rPr lang="en-US" dirty="0" smtClean="0"/>
              <a:t>C</a:t>
            </a:r>
            <a:r>
              <a:rPr lang="en-US" altLang="zh-CN" dirty="0" smtClean="0"/>
              <a:t>enter</a:t>
            </a:r>
            <a:r>
              <a:rPr lang="en-US" dirty="0" smtClean="0"/>
              <a:t>, </a:t>
            </a:r>
            <a:r>
              <a:rPr lang="en-US" dirty="0"/>
              <a:t>Turtle Bay, Financial District and Tudor City. </a:t>
            </a:r>
            <a:r>
              <a:rPr lang="en-US" b="1" dirty="0"/>
              <a:t>The common venue they have in common are Italian Restaurant, Café, Coffee Shop, Steakhouse, Wine Bar, etc. </a:t>
            </a:r>
          </a:p>
          <a:p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808133"/>
            <a:ext cx="10179050" cy="2570159"/>
          </a:xfrm>
        </p:spPr>
      </p:pic>
    </p:spTree>
    <p:extLst>
      <p:ext uri="{BB962C8B-B14F-4D97-AF65-F5344CB8AC3E}">
        <p14:creationId xmlns:p14="http://schemas.microsoft.com/office/powerpoint/2010/main" val="105747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Top 10   most common venue for </a:t>
            </a:r>
            <a:r>
              <a:rPr lang="en-US" altLang="zh-CN" sz="2800"/>
              <a:t>less</a:t>
            </a:r>
            <a:r>
              <a:rPr lang="en-US" sz="2800"/>
              <a:t> crimes neighborhood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1679" y="2730499"/>
            <a:ext cx="3384330" cy="34963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the above it shows top 10 most common venues within these neighborhood with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less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crim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reported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more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safe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people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eat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around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are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Upper West side, Lincoln Square and Yorkville area 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common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venue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they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have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common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are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Italian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Restaurant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Coffee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Shop.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472" y="2602765"/>
            <a:ext cx="5995465" cy="167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374BD3A9-25D1-4691-BE05-149182EC4C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xmlns="" id="{8D49CF1A-01DD-4115-A6BB-CFA8F70453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44" y="484631"/>
            <a:ext cx="6340519" cy="1638469"/>
          </a:xfrm>
        </p:spPr>
        <p:txBody>
          <a:bodyPr>
            <a:normAutofit/>
          </a:bodyPr>
          <a:lstStyle/>
          <a:p>
            <a:r>
              <a:rPr lang="en-US" dirty="0"/>
              <a:t>K-mean clustering neighborhoods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FDAFA16-9D2D-4BEC-89D0-B4EABEE91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C498E040-D501-4BC7-95B8-7D28D7DF3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443140"/>
            <a:ext cx="6306309" cy="393022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Majority neighborhoods were clustered into Cluster 1 (Purple), Cluster 2 (Blue) and Cluster 3(Red), with only 1 neighborhood in each cluster 4 and 5.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Cluster1: </a:t>
            </a:r>
            <a:r>
              <a:rPr lang="en-US" altLang="zh-CN" dirty="0" smtClean="0">
                <a:solidFill>
                  <a:schemeClr val="tx1"/>
                </a:solidFill>
              </a:rPr>
              <a:t>neighborhoods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in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cluster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majority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venue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are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Café, Mexican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Restaurant,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Pizza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Place,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Indian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Restaurant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and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Deli </a:t>
            </a:r>
            <a:r>
              <a:rPr lang="en-US" dirty="0">
                <a:solidFill>
                  <a:schemeClr val="tx1"/>
                </a:solidFill>
              </a:rPr>
              <a:t>/ </a:t>
            </a:r>
            <a:r>
              <a:rPr lang="en-US" dirty="0" smtClean="0">
                <a:solidFill>
                  <a:schemeClr val="tx1"/>
                </a:solidFill>
              </a:rPr>
              <a:t>Bodega</a:t>
            </a:r>
            <a:r>
              <a:rPr lang="en-US" altLang="zh-CN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Cluster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2:neighborhoods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are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characterized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by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venue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such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as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Coffee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Shop,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Bar,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Wine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Bar,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Gym/Fitness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Center.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Cluster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3: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Majority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venues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in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these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neighborhoods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are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Italian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Restaurant,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Clothing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Store,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Gym / Fitness </a:t>
            </a:r>
            <a:r>
              <a:rPr lang="en-US" dirty="0" smtClean="0">
                <a:solidFill>
                  <a:schemeClr val="tx1"/>
                </a:solidFill>
              </a:rPr>
              <a:t>Center</a:t>
            </a:r>
            <a:r>
              <a:rPr lang="en-US" altLang="zh-CN" dirty="0" smtClean="0">
                <a:solidFill>
                  <a:schemeClr val="tx1"/>
                </a:solidFill>
              </a:rPr>
              <a:t>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Coffee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Shop/Café.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457" y="484632"/>
            <a:ext cx="3533240" cy="58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8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71601"/>
            <a:ext cx="10178322" cy="51761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 smtClean="0"/>
              <a:t>Observation:</a:t>
            </a:r>
          </a:p>
          <a:p>
            <a:pPr>
              <a:buFont typeface="Wingdings" charset="2"/>
              <a:buChar char="§"/>
            </a:pPr>
            <a:r>
              <a:rPr lang="en-US" altLang="zh-CN" dirty="0" smtClean="0"/>
              <a:t>1.Neighborhoods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characteristics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 smtClean="0"/>
              <a:t>crime,</a:t>
            </a:r>
            <a:r>
              <a:rPr lang="zh-CN" altLang="en-US" dirty="0" smtClean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population</a:t>
            </a:r>
            <a:r>
              <a:rPr lang="zh-CN" altLang="en-US" dirty="0"/>
              <a:t> </a:t>
            </a:r>
            <a:r>
              <a:rPr lang="en-US" altLang="zh-CN" dirty="0" smtClean="0"/>
              <a:t>density,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household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income)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associate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surrounding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restaurant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concept.</a:t>
            </a:r>
            <a:endParaRPr lang="en-US" altLang="zh-CN" dirty="0"/>
          </a:p>
          <a:p>
            <a:pPr>
              <a:buFont typeface="Wingdings" charset="2"/>
              <a:buChar char="§"/>
            </a:pPr>
            <a:r>
              <a:rPr lang="en-US" altLang="zh-CN" dirty="0" smtClean="0"/>
              <a:t>2.Base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observation,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neighborhoods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household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crime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complaints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Italian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restaurant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Coffee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shop.</a:t>
            </a:r>
            <a:r>
              <a:rPr lang="zh-CN" altLang="en-US" dirty="0" smtClean="0"/>
              <a:t> </a:t>
            </a:r>
            <a:r>
              <a:rPr lang="en-US" altLang="zh-CN" dirty="0" smtClean="0"/>
              <a:t>Investors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deciding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restaurant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restaurant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location.</a:t>
            </a:r>
          </a:p>
          <a:p>
            <a:pPr>
              <a:buFont typeface="Wingdings" charset="2"/>
              <a:buChar char="§"/>
            </a:pPr>
            <a:r>
              <a:rPr lang="en-US" altLang="zh-CN" dirty="0" smtClean="0"/>
              <a:t>3.Midtown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(Time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Square)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Midtown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South</a:t>
            </a:r>
            <a:r>
              <a:rPr lang="zh-CN" altLang="en-US" dirty="0" smtClean="0"/>
              <a:t> </a:t>
            </a:r>
            <a:r>
              <a:rPr lang="en-US" altLang="zh-CN" dirty="0" smtClean="0"/>
              <a:t>(Korean town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Penn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Station)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popular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includes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lot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restaurants.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favorite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visitors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residents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shop</a:t>
            </a:r>
            <a:r>
              <a:rPr lang="zh-CN" altLang="en-US" dirty="0" smtClean="0"/>
              <a:t> </a:t>
            </a:r>
            <a:r>
              <a:rPr lang="en-US" altLang="zh-CN" dirty="0" smtClean="0"/>
              <a:t>around,</a:t>
            </a:r>
            <a:r>
              <a:rPr lang="zh-CN" altLang="en-US" dirty="0" smtClean="0"/>
              <a:t>  </a:t>
            </a:r>
            <a:r>
              <a:rPr lang="en-US" altLang="zh-CN" dirty="0" smtClean="0"/>
              <a:t>even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though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crime</a:t>
            </a:r>
            <a:r>
              <a:rPr lang="zh-CN" altLang="en-US" dirty="0"/>
              <a:t> </a:t>
            </a:r>
            <a:r>
              <a:rPr lang="en-US" altLang="zh-CN" dirty="0" smtClean="0"/>
              <a:t>complaints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crime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map.</a:t>
            </a:r>
          </a:p>
          <a:p>
            <a:pPr>
              <a:buFont typeface="Wingdings" charset="2"/>
              <a:buChar char="§"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Recommendation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investigation:</a:t>
            </a:r>
          </a:p>
          <a:p>
            <a:pPr>
              <a:buFont typeface="Wingdings" charset="2"/>
              <a:buChar char="§"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Elbow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optimize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results.</a:t>
            </a:r>
          </a:p>
          <a:p>
            <a:pPr>
              <a:buFont typeface="Wingdings" charset="2"/>
              <a:buChar char="§"/>
            </a:pPr>
            <a:r>
              <a:rPr lang="en-US" altLang="zh-CN" dirty="0" smtClean="0"/>
              <a:t>Include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demographic</a:t>
            </a:r>
            <a:r>
              <a:rPr lang="zh-CN" altLang="en-US" dirty="0" smtClean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 smtClean="0"/>
              <a:t>clustering.</a:t>
            </a:r>
          </a:p>
          <a:p>
            <a:pPr>
              <a:buFont typeface="Wingdings" charset="2"/>
              <a:buChar char="§"/>
            </a:pPr>
            <a:r>
              <a:rPr lang="en-US" altLang="zh-CN" dirty="0" smtClean="0"/>
              <a:t>Include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(transportation,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price,</a:t>
            </a:r>
            <a:r>
              <a:rPr lang="zh-CN" altLang="en-US" dirty="0"/>
              <a:t> </a:t>
            </a:r>
            <a:r>
              <a:rPr lang="en-US" altLang="zh-CN" dirty="0" smtClean="0"/>
              <a:t>etc.)</a:t>
            </a:r>
          </a:p>
          <a:p>
            <a:pPr>
              <a:buFont typeface="Wingdings" charset="2"/>
              <a:buChar char="§"/>
            </a:pPr>
            <a:r>
              <a:rPr lang="en-US" altLang="zh-CN" dirty="0"/>
              <a:t>B</a:t>
            </a:r>
            <a:r>
              <a:rPr lang="en-US" altLang="zh-CN" dirty="0" smtClean="0"/>
              <a:t>uild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recommendation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investors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decision-making</a:t>
            </a:r>
            <a:r>
              <a:rPr lang="en-US" altLang="zh-CN" dirty="0" smtClean="0"/>
              <a:t>.</a:t>
            </a:r>
          </a:p>
          <a:p>
            <a:pPr marL="457200" indent="-457200">
              <a:buAutoNum type="arabicPeriod"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847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318659"/>
            <a:ext cx="10178322" cy="2269670"/>
          </a:xfrm>
        </p:spPr>
        <p:txBody>
          <a:bodyPr/>
          <a:lstStyle/>
          <a:p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provide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direction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helping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investors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decision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restaurant,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kind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restaurant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pick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specific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neighborhoods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However,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broad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topic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investigate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deeper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way.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need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further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7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New York </a:t>
            </a:r>
            <a:r>
              <a:rPr lang="en-US" dirty="0" smtClean="0"/>
              <a:t>Neighborhood data: </a:t>
            </a:r>
            <a:r>
              <a:rPr lang="en-US" u="sng" dirty="0" smtClean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://geo.nyu.edu/catalog/nyu_2451_34572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smtClean="0"/>
              <a:t>Income data :</a:t>
            </a:r>
            <a:r>
              <a:rPr lang="en-US" dirty="0"/>
              <a:t>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://www.incomebyzipcode.com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Part of Population data: </a:t>
            </a:r>
            <a:r>
              <a:rPr lang="en-US" dirty="0"/>
              <a:t>https://</a:t>
            </a:r>
            <a:r>
              <a:rPr lang="en-US" dirty="0" err="1"/>
              <a:t>www.worldatlas.com</a:t>
            </a:r>
            <a:r>
              <a:rPr lang="en-US" dirty="0"/>
              <a:t>/articles/</a:t>
            </a:r>
            <a:r>
              <a:rPr lang="en-US" dirty="0" err="1"/>
              <a:t>manhattan</a:t>
            </a:r>
            <a:r>
              <a:rPr lang="en-US" dirty="0"/>
              <a:t>-neighborhoods-by-</a:t>
            </a:r>
            <a:r>
              <a:rPr lang="en-US" dirty="0" err="1"/>
              <a:t>population.html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Picture in sides 3 : </a:t>
            </a:r>
            <a:r>
              <a:rPr lang="en-US" dirty="0">
                <a:hlinkClick r:id="rId4"/>
              </a:rPr>
              <a:t>https://en.wikipedia.org/wiki/New_York_City#/media/File:NYC_Montage_2014_4_-_Jleon.jpg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Picture in sides 4: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https://en.wikipedia.org/wiki/Manhattan#/</a:t>
            </a:r>
            <a:r>
              <a:rPr lang="en-US" dirty="0" smtClean="0">
                <a:hlinkClick r:id="rId5"/>
              </a:rPr>
              <a:t>media/File:Above_Gotham.jpg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0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151" y="2439785"/>
            <a:ext cx="10178322" cy="1492132"/>
          </a:xfrm>
        </p:spPr>
        <p:txBody>
          <a:bodyPr/>
          <a:lstStyle/>
          <a:p>
            <a:pPr algn="ctr"/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watching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56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551" y="852055"/>
            <a:ext cx="10178322" cy="3593591"/>
          </a:xfrm>
        </p:spPr>
        <p:txBody>
          <a:bodyPr>
            <a:normAutofit lnSpcReduction="10000"/>
          </a:bodyPr>
          <a:lstStyle/>
          <a:p>
            <a:r>
              <a:rPr lang="en-US" altLang="zh-CN" b="1" dirty="0" smtClean="0"/>
              <a:t>Presentation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consists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the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following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components:</a:t>
            </a:r>
          </a:p>
          <a:p>
            <a:endParaRPr lang="en-US" dirty="0"/>
          </a:p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/>
              <a:t>Description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</a:p>
          <a:p>
            <a:r>
              <a:rPr lang="en-US" altLang="zh-CN" dirty="0" smtClean="0"/>
              <a:t>Methodology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Result</a:t>
            </a:r>
          </a:p>
          <a:p>
            <a:r>
              <a:rPr lang="en-US" altLang="zh-CN" dirty="0" smtClean="0"/>
              <a:t>Discussion</a:t>
            </a:r>
          </a:p>
          <a:p>
            <a:r>
              <a:rPr lang="en-US" altLang="zh-CN" dirty="0" smtClean="0"/>
              <a:t>Conclusion</a:t>
            </a:r>
          </a:p>
          <a:p>
            <a:r>
              <a:rPr lang="en-US" dirty="0" smtClean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19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607" y="1471613"/>
            <a:ext cx="5990215" cy="43719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CN" b="1" dirty="0" smtClean="0"/>
              <a:t>Business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Problem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r>
              <a:rPr lang="en-US" altLang="zh-CN" sz="1800" b="1" dirty="0" smtClean="0"/>
              <a:t>Location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for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restaurant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is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one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of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the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most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important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key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factors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in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real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world,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which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directly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affect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sustainability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and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success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in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the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future</a:t>
            </a:r>
            <a:r>
              <a:rPr lang="en-US" altLang="zh-CN" sz="1800" dirty="0" smtClean="0"/>
              <a:t>.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In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order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to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help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our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investor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in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deciding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a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better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location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to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open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a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new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restaurant,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we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will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utilize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different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type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of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data.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en-US" altLang="zh-CN" b="1" dirty="0" smtClean="0"/>
              <a:t>About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background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city</a:t>
            </a:r>
          </a:p>
          <a:p>
            <a:pPr>
              <a:buFont typeface="Wingdings" charset="2"/>
              <a:buChar char="Ø"/>
            </a:pPr>
            <a:r>
              <a:rPr lang="en-US" altLang="zh-CN" sz="1800" dirty="0"/>
              <a:t>New</a:t>
            </a:r>
            <a:r>
              <a:rPr lang="zh-CN" altLang="en-US" sz="1800" dirty="0"/>
              <a:t> </a:t>
            </a:r>
            <a:r>
              <a:rPr lang="en-US" altLang="zh-CN" sz="1800" dirty="0"/>
              <a:t>York</a:t>
            </a:r>
            <a:r>
              <a:rPr lang="zh-CN" altLang="en-US" sz="1800" dirty="0"/>
              <a:t> </a:t>
            </a:r>
            <a:r>
              <a:rPr lang="en-US" altLang="zh-CN" sz="1800" dirty="0"/>
              <a:t>City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most</a:t>
            </a:r>
            <a:r>
              <a:rPr lang="zh-CN" altLang="en-US" sz="1800" dirty="0"/>
              <a:t> </a:t>
            </a:r>
            <a:r>
              <a:rPr lang="en-US" altLang="zh-CN" sz="1800" dirty="0"/>
              <a:t>popular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most</a:t>
            </a:r>
            <a:r>
              <a:rPr lang="zh-CN" altLang="en-US" sz="1800" dirty="0"/>
              <a:t> </a:t>
            </a:r>
            <a:r>
              <a:rPr lang="en-US" altLang="zh-CN" sz="1800" dirty="0"/>
              <a:t>densely</a:t>
            </a:r>
            <a:r>
              <a:rPr lang="zh-CN" altLang="en-US" sz="1800" dirty="0"/>
              <a:t> </a:t>
            </a:r>
            <a:r>
              <a:rPr lang="en-US" altLang="zh-CN" sz="1800" dirty="0"/>
              <a:t>populated</a:t>
            </a:r>
            <a:r>
              <a:rPr lang="zh-CN" altLang="en-US" sz="1800" dirty="0"/>
              <a:t> </a:t>
            </a:r>
            <a:r>
              <a:rPr lang="en-US" altLang="zh-CN" sz="1800" dirty="0"/>
              <a:t>major</a:t>
            </a:r>
            <a:r>
              <a:rPr lang="zh-CN" altLang="en-US" sz="1800" dirty="0"/>
              <a:t> </a:t>
            </a:r>
            <a:r>
              <a:rPr lang="en-US" altLang="zh-CN" sz="1800" dirty="0"/>
              <a:t>city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United</a:t>
            </a:r>
            <a:r>
              <a:rPr lang="zh-CN" altLang="en-US" sz="1800" dirty="0"/>
              <a:t> </a:t>
            </a:r>
            <a:r>
              <a:rPr lang="en-US" altLang="zh-CN" sz="1800" dirty="0"/>
              <a:t>States.</a:t>
            </a:r>
            <a:r>
              <a:rPr lang="zh-CN" altLang="en-US" sz="1800" dirty="0"/>
              <a:t> </a:t>
            </a:r>
            <a:endParaRPr lang="en-US" altLang="zh-CN" sz="1800" dirty="0" smtClean="0"/>
          </a:p>
          <a:p>
            <a:pPr>
              <a:buFont typeface="Wingdings" charset="2"/>
              <a:buChar char="Ø"/>
            </a:pPr>
            <a:r>
              <a:rPr lang="zh-CN" altLang="en-US" sz="1800" dirty="0" smtClean="0"/>
              <a:t> </a:t>
            </a:r>
            <a:r>
              <a:rPr lang="en-US" altLang="zh-CN" sz="1800" dirty="0"/>
              <a:t>It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great</a:t>
            </a:r>
            <a:r>
              <a:rPr lang="zh-CN" altLang="en-US" sz="1800" dirty="0"/>
              <a:t> </a:t>
            </a:r>
            <a:r>
              <a:rPr lang="en-US" altLang="zh-CN" sz="1800" dirty="0"/>
              <a:t>impact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multiple</a:t>
            </a:r>
            <a:r>
              <a:rPr lang="zh-CN" altLang="en-US" sz="1800" dirty="0"/>
              <a:t> </a:t>
            </a:r>
            <a:r>
              <a:rPr lang="en-US" altLang="zh-CN" sz="1800" dirty="0"/>
              <a:t>field</a:t>
            </a:r>
            <a:r>
              <a:rPr lang="zh-CN" altLang="en-US" sz="1800" dirty="0"/>
              <a:t> </a:t>
            </a:r>
            <a:r>
              <a:rPr lang="en-US" altLang="zh-CN" sz="1800" dirty="0"/>
              <a:t>such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entertainment,</a:t>
            </a:r>
            <a:r>
              <a:rPr lang="zh-CN" altLang="en-US" sz="1800" dirty="0"/>
              <a:t> </a:t>
            </a:r>
            <a:r>
              <a:rPr lang="en-US" altLang="zh-CN" sz="1800" dirty="0"/>
              <a:t>fashion,</a:t>
            </a:r>
            <a:r>
              <a:rPr lang="zh-CN" altLang="en-US" sz="1800" dirty="0"/>
              <a:t> </a:t>
            </a:r>
            <a:r>
              <a:rPr lang="en-US" altLang="zh-CN" sz="1800" dirty="0"/>
              <a:t>financial,</a:t>
            </a:r>
            <a:r>
              <a:rPr lang="zh-CN" altLang="en-US" sz="1800" dirty="0"/>
              <a:t> </a:t>
            </a:r>
            <a:r>
              <a:rPr lang="en-US" altLang="zh-CN" sz="1800" dirty="0"/>
              <a:t>media,</a:t>
            </a:r>
            <a:r>
              <a:rPr lang="zh-CN" altLang="en-US" sz="1800" dirty="0"/>
              <a:t> </a:t>
            </a:r>
            <a:r>
              <a:rPr lang="en-US" altLang="zh-CN" sz="1800" dirty="0"/>
              <a:t>tourism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especially</a:t>
            </a:r>
            <a:r>
              <a:rPr lang="zh-CN" altLang="en-US" sz="1800" dirty="0"/>
              <a:t> </a:t>
            </a:r>
            <a:r>
              <a:rPr lang="en-US" altLang="zh-CN" sz="1800" dirty="0"/>
              <a:t>famous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its</a:t>
            </a:r>
            <a:r>
              <a:rPr lang="zh-CN" altLang="en-US" sz="1800" dirty="0"/>
              <a:t> </a:t>
            </a:r>
            <a:r>
              <a:rPr lang="en-US" altLang="zh-CN" sz="1800" dirty="0"/>
              <a:t>commerce.</a:t>
            </a:r>
            <a:r>
              <a:rPr lang="zh-CN" altLang="en-US" sz="1800" dirty="0"/>
              <a:t> </a:t>
            </a:r>
            <a:endParaRPr lang="en-US" altLang="zh-CN" sz="1800" dirty="0" smtClean="0"/>
          </a:p>
          <a:p>
            <a:pPr>
              <a:buFont typeface="Wingdings" charset="2"/>
              <a:buChar char="Ø"/>
            </a:pPr>
            <a:r>
              <a:rPr lang="en-US" altLang="zh-CN" sz="1800" b="1" dirty="0"/>
              <a:t>Manhattan,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which</a:t>
            </a:r>
            <a:r>
              <a:rPr lang="zh-CN" altLang="en-US" sz="1800" b="1" dirty="0"/>
              <a:t> </a:t>
            </a:r>
            <a:r>
              <a:rPr lang="en-US" altLang="zh-CN" sz="1800" b="1" dirty="0" smtClean="0"/>
              <a:t>is</a:t>
            </a:r>
            <a:r>
              <a:rPr lang="zh-CN" altLang="en-US" sz="1800" b="1" dirty="0" smtClean="0"/>
              <a:t> </a:t>
            </a:r>
            <a:r>
              <a:rPr lang="en-US" altLang="zh-CN" sz="1800" b="1" dirty="0"/>
              <a:t>the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most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representative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well-known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boroughs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New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York</a:t>
            </a:r>
            <a:r>
              <a:rPr lang="zh-CN" altLang="en-US" sz="1800" b="1" dirty="0"/>
              <a:t> </a:t>
            </a:r>
            <a:r>
              <a:rPr lang="en-US" altLang="zh-CN" sz="1800" b="1" dirty="0" smtClean="0"/>
              <a:t>City.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We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will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focus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on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this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borough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for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this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project.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241893" y="5432367"/>
            <a:ext cx="356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https://en.wikipedia.org/wiki/New_York_City#/media/File:NYC_Montage_2014_4_-_Jleon.jpg</a:t>
            </a:r>
            <a:endParaRPr lang="en-US" sz="1200" dirty="0"/>
          </a:p>
        </p:txBody>
      </p:sp>
      <p:pic>
        <p:nvPicPr>
          <p:cNvPr id="1026" name="Picture 2" descr="lockwise, from top: Midtown Manhattan, Times Square, the Unisphere,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893" y="382385"/>
            <a:ext cx="3839036" cy="504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99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128452"/>
            <a:ext cx="5751795" cy="487749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project,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Manhattan’s</a:t>
            </a:r>
            <a:r>
              <a:rPr lang="zh-CN" altLang="en-US" dirty="0"/>
              <a:t> </a:t>
            </a:r>
            <a:r>
              <a:rPr lang="en-US" altLang="zh-CN" dirty="0"/>
              <a:t>neighborhood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explore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neighborhoods.</a:t>
            </a:r>
            <a:r>
              <a:rPr lang="zh-CN" altLang="en-US" dirty="0"/>
              <a:t> </a:t>
            </a:r>
            <a:r>
              <a:rPr lang="en-US" altLang="zh-CN" dirty="0" smtClean="0"/>
              <a:t>Considering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f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pick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neighborhoods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restaurant,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possible</a:t>
            </a:r>
            <a:r>
              <a:rPr lang="zh-CN" altLang="en-US" dirty="0" smtClean="0"/>
              <a:t> </a:t>
            </a:r>
            <a:r>
              <a:rPr lang="en-US" altLang="zh-CN" dirty="0"/>
              <a:t>factors</a:t>
            </a:r>
            <a:r>
              <a:rPr lang="zh-CN" altLang="en-US" dirty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consider</a:t>
            </a:r>
            <a:r>
              <a:rPr lang="en-US" altLang="zh-CN" dirty="0"/>
              <a:t>.</a:t>
            </a:r>
            <a:r>
              <a:rPr lang="zh-CN" altLang="en-US" dirty="0" smtClean="0"/>
              <a:t> 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exploration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40</a:t>
            </a:r>
            <a:r>
              <a:rPr lang="zh-CN" altLang="en-US" dirty="0" smtClean="0"/>
              <a:t> </a:t>
            </a:r>
            <a:r>
              <a:rPr lang="en-US" altLang="zh-CN" dirty="0" smtClean="0"/>
              <a:t>major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neighborhoods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Manhattan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/>
              <a:t>considering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 smtClean="0"/>
              <a:t>statistics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neighborhoods.</a:t>
            </a:r>
            <a:endParaRPr lang="en-US" altLang="zh-CN" dirty="0"/>
          </a:p>
          <a:p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 smtClean="0"/>
              <a:t>audience: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nvestors</a:t>
            </a:r>
            <a:r>
              <a:rPr lang="zh-CN" altLang="en-US" dirty="0" smtClean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world,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neighborhood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Manhattan.</a:t>
            </a:r>
            <a:r>
              <a:rPr lang="zh-CN" altLang="en-US" dirty="0"/>
              <a:t>  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03473" y="5867153"/>
            <a:ext cx="4862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://en.wikipedia.org/wiki/Manhattan#/media/File:Above_Gotham.jpg</a:t>
            </a:r>
            <a:endParaRPr lang="en-US" sz="1400" dirty="0"/>
          </a:p>
        </p:txBody>
      </p:sp>
      <p:pic>
        <p:nvPicPr>
          <p:cNvPr id="2050" name="Picture 2" descr="idtown Manhattan facing south toward Lower Manhatt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473" y="1128451"/>
            <a:ext cx="4862945" cy="450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53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Description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226127"/>
            <a:ext cx="10178322" cy="465346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/>
              <a:t>New York Neighborhood data that provide previously in Coursera course, and we narrow down to neighborhoods within Manhattan, which includes 40 major neighborhoods. </a:t>
            </a:r>
            <a:endParaRPr lang="en-US" dirty="0"/>
          </a:p>
          <a:p>
            <a:r>
              <a:rPr lang="en-US" dirty="0" err="1" smtClean="0"/>
              <a:t>Source:</a:t>
            </a:r>
            <a:r>
              <a:rPr lang="en-US" u="sng" dirty="0" err="1" smtClean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://geo.nyu.edu/catalog/nyu_2451_34572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 Obtaining restaurants information, type, location in neighborhood using </a:t>
            </a:r>
            <a:r>
              <a:rPr lang="en-US" b="1" dirty="0" smtClean="0"/>
              <a:t>Foursquare API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Other Demographic data from websites:</a:t>
            </a:r>
          </a:p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dirty="0"/>
              <a:t> '</a:t>
            </a:r>
            <a:r>
              <a:rPr lang="en-US" dirty="0" err="1"/>
              <a:t>zipcode</a:t>
            </a:r>
            <a:r>
              <a:rPr lang="en-US" dirty="0"/>
              <a:t>' data was from </a:t>
            </a:r>
            <a:r>
              <a:rPr lang="en-US" dirty="0" smtClean="0"/>
              <a:t>Wikipedia </a:t>
            </a:r>
            <a:r>
              <a:rPr lang="en-US" dirty="0"/>
              <a:t>that I search one by one according to the </a:t>
            </a:r>
            <a:r>
              <a:rPr lang="en-US" dirty="0" smtClean="0"/>
              <a:t>Neighborhood. Use </a:t>
            </a:r>
            <a:r>
              <a:rPr lang="en-US" dirty="0"/>
              <a:t>to locate each specific neighborhood and helps in grabs other demographic data online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2.</a:t>
            </a:r>
            <a:r>
              <a:rPr lang="en-US" dirty="0"/>
              <a:t> Income data was searched one by one from website 'https://</a:t>
            </a:r>
            <a:r>
              <a:rPr lang="en-US" dirty="0" err="1"/>
              <a:t>www.incomebyzipcode.com</a:t>
            </a:r>
            <a:r>
              <a:rPr lang="en-US" dirty="0"/>
              <a:t>/' by passing the </a:t>
            </a:r>
            <a:r>
              <a:rPr lang="en-US" dirty="0" err="1"/>
              <a:t>zipcode</a:t>
            </a:r>
            <a:r>
              <a:rPr lang="en-US" dirty="0"/>
              <a:t> from above</a:t>
            </a:r>
            <a:r>
              <a:rPr lang="en-US" dirty="0" smtClean="0"/>
              <a:t>. It consists Per-capita income, median household and average household income.</a:t>
            </a:r>
          </a:p>
          <a:p>
            <a:pPr marL="0" indent="0">
              <a:buNone/>
            </a:pPr>
            <a:r>
              <a:rPr lang="en-US" dirty="0" smtClean="0"/>
              <a:t>3. </a:t>
            </a:r>
            <a:r>
              <a:rPr lang="en-US" dirty="0"/>
              <a:t>Part of the Population data are </a:t>
            </a:r>
            <a:r>
              <a:rPr lang="en-US" dirty="0" smtClean="0"/>
              <a:t>from below, and </a:t>
            </a:r>
            <a:r>
              <a:rPr lang="en-US" dirty="0"/>
              <a:t>part of them are searched from </a:t>
            </a:r>
            <a:r>
              <a:rPr lang="en-US" dirty="0" smtClean="0"/>
              <a:t>Wikipedia. It will </a:t>
            </a:r>
            <a:r>
              <a:rPr lang="en-US" dirty="0"/>
              <a:t>show approximately how many residents will be in each neighborhood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www.worldatlas.com</a:t>
            </a:r>
            <a:r>
              <a:rPr lang="en-US" dirty="0"/>
              <a:t>/articles/</a:t>
            </a:r>
            <a:r>
              <a:rPr lang="en-US" dirty="0" err="1"/>
              <a:t>manhattan</a:t>
            </a:r>
            <a:r>
              <a:rPr lang="en-US" dirty="0"/>
              <a:t>-neighborhoods-by-</a:t>
            </a:r>
            <a:r>
              <a:rPr lang="en-US" dirty="0" err="1"/>
              <a:t>population.html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8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28751"/>
            <a:ext cx="10178322" cy="445084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Scraping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demographic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Wikipedia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websites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including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NYC</a:t>
            </a:r>
            <a:r>
              <a:rPr lang="zh-CN" altLang="en-US" dirty="0" smtClean="0"/>
              <a:t> </a:t>
            </a:r>
            <a:r>
              <a:rPr lang="en-US" altLang="zh-CN" dirty="0" smtClean="0"/>
              <a:t>official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websites</a:t>
            </a:r>
            <a:r>
              <a:rPr lang="en-US" altLang="zh-CN" dirty="0"/>
              <a:t>.</a:t>
            </a:r>
            <a:endParaRPr lang="en-US" altLang="zh-CN" dirty="0" smtClean="0"/>
          </a:p>
          <a:p>
            <a:r>
              <a:rPr lang="en-US" altLang="zh-CN" dirty="0" smtClean="0"/>
              <a:t>Plotting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histogram</a:t>
            </a:r>
            <a:r>
              <a:rPr lang="zh-CN" altLang="en-US" dirty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statistics</a:t>
            </a:r>
            <a:r>
              <a:rPr lang="zh-CN" altLang="en-US" dirty="0" smtClean="0"/>
              <a:t> </a:t>
            </a:r>
            <a:r>
              <a:rPr lang="en-US" altLang="zh-CN" dirty="0" smtClean="0"/>
              <a:t>(Median</a:t>
            </a:r>
            <a:r>
              <a:rPr lang="zh-CN" altLang="en-US" dirty="0" smtClean="0"/>
              <a:t> </a:t>
            </a:r>
            <a:r>
              <a:rPr lang="en-US" altLang="zh-CN" dirty="0" smtClean="0"/>
              <a:t>household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income,</a:t>
            </a:r>
            <a:r>
              <a:rPr lang="zh-CN" altLang="en-US" dirty="0" smtClean="0"/>
              <a:t> </a:t>
            </a:r>
            <a:r>
              <a:rPr lang="en-US" altLang="zh-CN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household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income,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Per-capita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income)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neighborhood,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neighborhoods.</a:t>
            </a:r>
          </a:p>
          <a:p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Foursquare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API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scrape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venues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neighborhood.</a:t>
            </a:r>
          </a:p>
          <a:p>
            <a:r>
              <a:rPr lang="en-US" altLang="zh-CN" dirty="0" smtClean="0"/>
              <a:t>Creating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interactive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crime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folium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crime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complaint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NYC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OpenData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Websites.</a:t>
            </a:r>
          </a:p>
          <a:p>
            <a:r>
              <a:rPr lang="en-US" altLang="zh-CN" dirty="0" smtClean="0"/>
              <a:t>Creating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interactive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neighborhood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within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Manhattan.</a:t>
            </a:r>
          </a:p>
          <a:p>
            <a:r>
              <a:rPr lang="en-US" altLang="zh-CN" dirty="0" smtClean="0"/>
              <a:t>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10</a:t>
            </a:r>
            <a:r>
              <a:rPr lang="zh-CN" altLang="en-US" dirty="0" smtClean="0"/>
              <a:t> </a:t>
            </a:r>
            <a:r>
              <a:rPr lang="en-US" altLang="zh-CN" dirty="0" smtClean="0"/>
              <a:t>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common</a:t>
            </a:r>
            <a:r>
              <a:rPr lang="zh-CN" altLang="en-US" dirty="0" smtClean="0"/>
              <a:t> </a:t>
            </a:r>
            <a:r>
              <a:rPr lang="en-US" altLang="zh-CN" dirty="0" smtClean="0"/>
              <a:t>venue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neighborhood.</a:t>
            </a:r>
          </a:p>
          <a:p>
            <a:r>
              <a:rPr lang="en-US" altLang="zh-CN" dirty="0" smtClean="0"/>
              <a:t>Applying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k-means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venue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1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xmlns="" id="{B2993EF1-19E1-473A-8A3F-1D7B249519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51" y="382385"/>
            <a:ext cx="5527033" cy="149213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Result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50C5101-CD9E-4E96-A827-ACA768C311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C763C844-BF91-4866-9EFE-2A80AE7BD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1874517"/>
            <a:ext cx="5527033" cy="4726308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It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is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possible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that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</a:t>
            </a:r>
            <a:r>
              <a:rPr lang="en-US" dirty="0" smtClean="0">
                <a:solidFill>
                  <a:schemeClr val="tx1"/>
                </a:solidFill>
              </a:rPr>
              <a:t>eople </a:t>
            </a:r>
            <a:r>
              <a:rPr lang="en-US" dirty="0">
                <a:solidFill>
                  <a:schemeClr val="tx1"/>
                </a:solidFill>
              </a:rPr>
              <a:t>with higher income may have more money or more likely to try a new </a:t>
            </a:r>
            <a:r>
              <a:rPr lang="en-US" dirty="0" smtClean="0">
                <a:solidFill>
                  <a:schemeClr val="tx1"/>
                </a:solidFill>
              </a:rPr>
              <a:t>restaurant.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With higher surrounding household income,  it will be better for business sustainability of this restaurant as well.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Screenshot of combined data is on right bottom, which shows each neighborhoods’ income statistics, location</a:t>
            </a:r>
            <a:r>
              <a:rPr lang="en-US" altLang="zh-CN" dirty="0" smtClean="0">
                <a:solidFill>
                  <a:schemeClr val="tx1"/>
                </a:solidFill>
              </a:rPr>
              <a:t>,</a:t>
            </a:r>
            <a:r>
              <a:rPr lang="en-US" dirty="0" smtClean="0">
                <a:solidFill>
                  <a:schemeClr val="tx1"/>
                </a:solidFill>
              </a:rPr>
              <a:t> population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and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neighborhoods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location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information.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From the top right plot, it shows how each neighborhoods’ median household income different from each other. </a:t>
            </a:r>
            <a:r>
              <a:rPr lang="en-US" b="1" dirty="0" smtClean="0">
                <a:solidFill>
                  <a:schemeClr val="tx1"/>
                </a:solidFill>
              </a:rPr>
              <a:t>Top five neighborhoods are</a:t>
            </a:r>
            <a:r>
              <a:rPr lang="zh-CN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</a:rPr>
              <a:t>Turtle</a:t>
            </a:r>
            <a:r>
              <a:rPr lang="zh-CN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</a:rPr>
              <a:t>Bay,</a:t>
            </a:r>
            <a:r>
              <a:rPr lang="zh-CN" alt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 Tudor City</a:t>
            </a:r>
            <a:r>
              <a:rPr lang="en-US" altLang="zh-CN" b="1" dirty="0" smtClean="0">
                <a:solidFill>
                  <a:schemeClr val="tx1"/>
                </a:solidFill>
              </a:rPr>
              <a:t>,</a:t>
            </a:r>
            <a:r>
              <a:rPr lang="zh-CN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</a:rPr>
              <a:t>Financial</a:t>
            </a:r>
            <a:r>
              <a:rPr lang="zh-CN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</a:rPr>
              <a:t>District,</a:t>
            </a:r>
            <a:r>
              <a:rPr lang="zh-CN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</a:rPr>
              <a:t>Battery</a:t>
            </a:r>
            <a:r>
              <a:rPr lang="zh-CN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</a:rPr>
              <a:t>Park</a:t>
            </a:r>
            <a:r>
              <a:rPr lang="zh-CN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</a:rPr>
              <a:t>City,</a:t>
            </a:r>
            <a:r>
              <a:rPr lang="zh-CN" altLang="en-US" b="1" dirty="0" smtClean="0">
                <a:solidFill>
                  <a:schemeClr val="tx1"/>
                </a:solidFill>
              </a:rPr>
              <a:t>  </a:t>
            </a:r>
            <a:r>
              <a:rPr lang="en-US" altLang="zh-CN" b="1" dirty="0" smtClean="0">
                <a:solidFill>
                  <a:schemeClr val="tx1"/>
                </a:solidFill>
              </a:rPr>
              <a:t>Radio</a:t>
            </a:r>
            <a:r>
              <a:rPr lang="zh-CN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</a:rPr>
              <a:t>Row</a:t>
            </a:r>
            <a:r>
              <a:rPr lang="zh-CN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</a:rPr>
              <a:t>and</a:t>
            </a:r>
            <a:r>
              <a:rPr lang="zh-CN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</a:rPr>
              <a:t>Civic</a:t>
            </a:r>
            <a:r>
              <a:rPr lang="zh-CN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</a:rPr>
              <a:t>Center.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18" name="Freeform 22">
            <a:extLst>
              <a:ext uri="{FF2B5EF4-FFF2-40B4-BE49-F238E27FC236}">
                <a16:creationId xmlns:a16="http://schemas.microsoft.com/office/drawing/2014/main" xmlns="" id="{588FC0EF-FB5A-4AF3-A7C1-57F4582BFB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flipH="1">
            <a:off x="6909478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FDB19D2F-9F08-47D1-A104-0BE7E30113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46365" y="2"/>
            <a:ext cx="5149751" cy="3402351"/>
          </a:xfrm>
          <a:custGeom>
            <a:avLst/>
            <a:gdLst>
              <a:gd name="connsiteX0" fmla="*/ 189795 w 5149751"/>
              <a:gd name="connsiteY0" fmla="*/ 0 h 3402351"/>
              <a:gd name="connsiteX1" fmla="*/ 5149751 w 5149751"/>
              <a:gd name="connsiteY1" fmla="*/ 0 h 3402351"/>
              <a:gd name="connsiteX2" fmla="*/ 5149751 w 5149751"/>
              <a:gd name="connsiteY2" fmla="*/ 3402351 h 3402351"/>
              <a:gd name="connsiteX3" fmla="*/ 1262 w 5149751"/>
              <a:gd name="connsiteY3" fmla="*/ 3402351 h 3402351"/>
              <a:gd name="connsiteX4" fmla="*/ 3359 w 5149751"/>
              <a:gd name="connsiteY4" fmla="*/ 3360737 h 3402351"/>
              <a:gd name="connsiteX5" fmla="*/ 11757 w 5149751"/>
              <a:gd name="connsiteY5" fmla="*/ 3300412 h 3402351"/>
              <a:gd name="connsiteX6" fmla="*/ 23514 w 5149751"/>
              <a:gd name="connsiteY6" fmla="*/ 3248025 h 3402351"/>
              <a:gd name="connsiteX7" fmla="*/ 38631 w 5149751"/>
              <a:gd name="connsiteY7" fmla="*/ 3201987 h 3402351"/>
              <a:gd name="connsiteX8" fmla="*/ 55427 w 5149751"/>
              <a:gd name="connsiteY8" fmla="*/ 3160712 h 3402351"/>
              <a:gd name="connsiteX9" fmla="*/ 75582 w 5149751"/>
              <a:gd name="connsiteY9" fmla="*/ 3121025 h 3402351"/>
              <a:gd name="connsiteX10" fmla="*/ 95737 w 5149751"/>
              <a:gd name="connsiteY10" fmla="*/ 3084512 h 3402351"/>
              <a:gd name="connsiteX11" fmla="*/ 115892 w 5149751"/>
              <a:gd name="connsiteY11" fmla="*/ 3046412 h 3402351"/>
              <a:gd name="connsiteX12" fmla="*/ 134368 w 5149751"/>
              <a:gd name="connsiteY12" fmla="*/ 3009900 h 3402351"/>
              <a:gd name="connsiteX13" fmla="*/ 152844 w 5149751"/>
              <a:gd name="connsiteY13" fmla="*/ 2967037 h 3402351"/>
              <a:gd name="connsiteX14" fmla="*/ 167959 w 5149751"/>
              <a:gd name="connsiteY14" fmla="*/ 2922587 h 3402351"/>
              <a:gd name="connsiteX15" fmla="*/ 178037 w 5149751"/>
              <a:gd name="connsiteY15" fmla="*/ 2868612 h 3402351"/>
              <a:gd name="connsiteX16" fmla="*/ 188115 w 5149751"/>
              <a:gd name="connsiteY16" fmla="*/ 2809875 h 3402351"/>
              <a:gd name="connsiteX17" fmla="*/ 189795 w 5149751"/>
              <a:gd name="connsiteY17" fmla="*/ 2741612 h 3402351"/>
              <a:gd name="connsiteX18" fmla="*/ 188115 w 5149751"/>
              <a:gd name="connsiteY18" fmla="*/ 2671762 h 3402351"/>
              <a:gd name="connsiteX19" fmla="*/ 178037 w 5149751"/>
              <a:gd name="connsiteY19" fmla="*/ 2613025 h 3402351"/>
              <a:gd name="connsiteX20" fmla="*/ 167959 w 5149751"/>
              <a:gd name="connsiteY20" fmla="*/ 2560637 h 3402351"/>
              <a:gd name="connsiteX21" fmla="*/ 152844 w 5149751"/>
              <a:gd name="connsiteY21" fmla="*/ 2513012 h 3402351"/>
              <a:gd name="connsiteX22" fmla="*/ 134368 w 5149751"/>
              <a:gd name="connsiteY22" fmla="*/ 2471737 h 3402351"/>
              <a:gd name="connsiteX23" fmla="*/ 115892 w 5149751"/>
              <a:gd name="connsiteY23" fmla="*/ 2433637 h 3402351"/>
              <a:gd name="connsiteX24" fmla="*/ 95737 w 5149751"/>
              <a:gd name="connsiteY24" fmla="*/ 2395537 h 3402351"/>
              <a:gd name="connsiteX25" fmla="*/ 75582 w 5149751"/>
              <a:gd name="connsiteY25" fmla="*/ 2359025 h 3402351"/>
              <a:gd name="connsiteX26" fmla="*/ 55427 w 5149751"/>
              <a:gd name="connsiteY26" fmla="*/ 2319337 h 3402351"/>
              <a:gd name="connsiteX27" fmla="*/ 38631 w 5149751"/>
              <a:gd name="connsiteY27" fmla="*/ 2278062 h 3402351"/>
              <a:gd name="connsiteX28" fmla="*/ 23514 w 5149751"/>
              <a:gd name="connsiteY28" fmla="*/ 2232025 h 3402351"/>
              <a:gd name="connsiteX29" fmla="*/ 11757 w 5149751"/>
              <a:gd name="connsiteY29" fmla="*/ 2179637 h 3402351"/>
              <a:gd name="connsiteX30" fmla="*/ 3359 w 5149751"/>
              <a:gd name="connsiteY30" fmla="*/ 2119312 h 3402351"/>
              <a:gd name="connsiteX31" fmla="*/ 0 w 5149751"/>
              <a:gd name="connsiteY31" fmla="*/ 2051050 h 3402351"/>
              <a:gd name="connsiteX32" fmla="*/ 3359 w 5149751"/>
              <a:gd name="connsiteY32" fmla="*/ 1982787 h 3402351"/>
              <a:gd name="connsiteX33" fmla="*/ 11757 w 5149751"/>
              <a:gd name="connsiteY33" fmla="*/ 1922462 h 3402351"/>
              <a:gd name="connsiteX34" fmla="*/ 23514 w 5149751"/>
              <a:gd name="connsiteY34" fmla="*/ 1870075 h 3402351"/>
              <a:gd name="connsiteX35" fmla="*/ 38631 w 5149751"/>
              <a:gd name="connsiteY35" fmla="*/ 1824037 h 3402351"/>
              <a:gd name="connsiteX36" fmla="*/ 55427 w 5149751"/>
              <a:gd name="connsiteY36" fmla="*/ 1782762 h 3402351"/>
              <a:gd name="connsiteX37" fmla="*/ 75582 w 5149751"/>
              <a:gd name="connsiteY37" fmla="*/ 1743075 h 3402351"/>
              <a:gd name="connsiteX38" fmla="*/ 95737 w 5149751"/>
              <a:gd name="connsiteY38" fmla="*/ 1708150 h 3402351"/>
              <a:gd name="connsiteX39" fmla="*/ 115892 w 5149751"/>
              <a:gd name="connsiteY39" fmla="*/ 1671637 h 3402351"/>
              <a:gd name="connsiteX40" fmla="*/ 134368 w 5149751"/>
              <a:gd name="connsiteY40" fmla="*/ 1631950 h 3402351"/>
              <a:gd name="connsiteX41" fmla="*/ 152844 w 5149751"/>
              <a:gd name="connsiteY41" fmla="*/ 1589087 h 3402351"/>
              <a:gd name="connsiteX42" fmla="*/ 167959 w 5149751"/>
              <a:gd name="connsiteY42" fmla="*/ 1544637 h 3402351"/>
              <a:gd name="connsiteX43" fmla="*/ 178037 w 5149751"/>
              <a:gd name="connsiteY43" fmla="*/ 1492250 h 3402351"/>
              <a:gd name="connsiteX44" fmla="*/ 188115 w 5149751"/>
              <a:gd name="connsiteY44" fmla="*/ 1431925 h 3402351"/>
              <a:gd name="connsiteX45" fmla="*/ 189795 w 5149751"/>
              <a:gd name="connsiteY45" fmla="*/ 1363662 h 3402351"/>
              <a:gd name="connsiteX46" fmla="*/ 188115 w 5149751"/>
              <a:gd name="connsiteY46" fmla="*/ 1295400 h 3402351"/>
              <a:gd name="connsiteX47" fmla="*/ 178037 w 5149751"/>
              <a:gd name="connsiteY47" fmla="*/ 1235075 h 3402351"/>
              <a:gd name="connsiteX48" fmla="*/ 167959 w 5149751"/>
              <a:gd name="connsiteY48" fmla="*/ 1182687 h 3402351"/>
              <a:gd name="connsiteX49" fmla="*/ 152844 w 5149751"/>
              <a:gd name="connsiteY49" fmla="*/ 1136650 h 3402351"/>
              <a:gd name="connsiteX50" fmla="*/ 134368 w 5149751"/>
              <a:gd name="connsiteY50" fmla="*/ 1095375 h 3402351"/>
              <a:gd name="connsiteX51" fmla="*/ 115892 w 5149751"/>
              <a:gd name="connsiteY51" fmla="*/ 1055687 h 3402351"/>
              <a:gd name="connsiteX52" fmla="*/ 95737 w 5149751"/>
              <a:gd name="connsiteY52" fmla="*/ 1017587 h 3402351"/>
              <a:gd name="connsiteX53" fmla="*/ 75582 w 5149751"/>
              <a:gd name="connsiteY53" fmla="*/ 981075 h 3402351"/>
              <a:gd name="connsiteX54" fmla="*/ 55427 w 5149751"/>
              <a:gd name="connsiteY54" fmla="*/ 942975 h 3402351"/>
              <a:gd name="connsiteX55" fmla="*/ 38631 w 5149751"/>
              <a:gd name="connsiteY55" fmla="*/ 901700 h 3402351"/>
              <a:gd name="connsiteX56" fmla="*/ 23514 w 5149751"/>
              <a:gd name="connsiteY56" fmla="*/ 854075 h 3402351"/>
              <a:gd name="connsiteX57" fmla="*/ 11757 w 5149751"/>
              <a:gd name="connsiteY57" fmla="*/ 801687 h 3402351"/>
              <a:gd name="connsiteX58" fmla="*/ 3359 w 5149751"/>
              <a:gd name="connsiteY58" fmla="*/ 744537 h 3402351"/>
              <a:gd name="connsiteX59" fmla="*/ 0 w 5149751"/>
              <a:gd name="connsiteY59" fmla="*/ 673100 h 3402351"/>
              <a:gd name="connsiteX60" fmla="*/ 3359 w 5149751"/>
              <a:gd name="connsiteY60" fmla="*/ 606425 h 3402351"/>
              <a:gd name="connsiteX61" fmla="*/ 11757 w 5149751"/>
              <a:gd name="connsiteY61" fmla="*/ 546100 h 3402351"/>
              <a:gd name="connsiteX62" fmla="*/ 23514 w 5149751"/>
              <a:gd name="connsiteY62" fmla="*/ 496887 h 3402351"/>
              <a:gd name="connsiteX63" fmla="*/ 38631 w 5149751"/>
              <a:gd name="connsiteY63" fmla="*/ 450850 h 3402351"/>
              <a:gd name="connsiteX64" fmla="*/ 55427 w 5149751"/>
              <a:gd name="connsiteY64" fmla="*/ 409575 h 3402351"/>
              <a:gd name="connsiteX65" fmla="*/ 73902 w 5149751"/>
              <a:gd name="connsiteY65" fmla="*/ 369887 h 3402351"/>
              <a:gd name="connsiteX66" fmla="*/ 92378 w 5149751"/>
              <a:gd name="connsiteY66" fmla="*/ 334962 h 3402351"/>
              <a:gd name="connsiteX67" fmla="*/ 112533 w 5149751"/>
              <a:gd name="connsiteY67" fmla="*/ 296862 h 3402351"/>
              <a:gd name="connsiteX68" fmla="*/ 132688 w 5149751"/>
              <a:gd name="connsiteY68" fmla="*/ 260350 h 3402351"/>
              <a:gd name="connsiteX69" fmla="*/ 149484 w 5149751"/>
              <a:gd name="connsiteY69" fmla="*/ 217487 h 3402351"/>
              <a:gd name="connsiteX70" fmla="*/ 166280 w 5149751"/>
              <a:gd name="connsiteY70" fmla="*/ 174625 h 3402351"/>
              <a:gd name="connsiteX71" fmla="*/ 176358 w 5149751"/>
              <a:gd name="connsiteY71" fmla="*/ 122237 h 3402351"/>
              <a:gd name="connsiteX72" fmla="*/ 184755 w 5149751"/>
              <a:gd name="connsiteY72" fmla="*/ 66675 h 340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149751" h="3402351">
                <a:moveTo>
                  <a:pt x="189795" y="0"/>
                </a:moveTo>
                <a:lnTo>
                  <a:pt x="5149751" y="0"/>
                </a:lnTo>
                <a:lnTo>
                  <a:pt x="5149751" y="3402351"/>
                </a:lnTo>
                <a:lnTo>
                  <a:pt x="1262" y="3402351"/>
                </a:lnTo>
                <a:lnTo>
                  <a:pt x="3359" y="3360737"/>
                </a:lnTo>
                <a:lnTo>
                  <a:pt x="11757" y="3300412"/>
                </a:lnTo>
                <a:lnTo>
                  <a:pt x="23514" y="3248025"/>
                </a:lnTo>
                <a:lnTo>
                  <a:pt x="38631" y="3201987"/>
                </a:lnTo>
                <a:lnTo>
                  <a:pt x="55427" y="3160712"/>
                </a:lnTo>
                <a:lnTo>
                  <a:pt x="75582" y="3121025"/>
                </a:lnTo>
                <a:lnTo>
                  <a:pt x="95737" y="3084512"/>
                </a:lnTo>
                <a:lnTo>
                  <a:pt x="115892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59" y="2922587"/>
                </a:lnTo>
                <a:lnTo>
                  <a:pt x="178037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7" y="2613025"/>
                </a:lnTo>
                <a:lnTo>
                  <a:pt x="167959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2" y="2433637"/>
                </a:lnTo>
                <a:lnTo>
                  <a:pt x="95737" y="2395537"/>
                </a:lnTo>
                <a:lnTo>
                  <a:pt x="75582" y="2359025"/>
                </a:lnTo>
                <a:lnTo>
                  <a:pt x="55427" y="2319337"/>
                </a:lnTo>
                <a:lnTo>
                  <a:pt x="38631" y="2278062"/>
                </a:lnTo>
                <a:lnTo>
                  <a:pt x="23514" y="2232025"/>
                </a:lnTo>
                <a:lnTo>
                  <a:pt x="11757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7" y="1922462"/>
                </a:lnTo>
                <a:lnTo>
                  <a:pt x="23514" y="1870075"/>
                </a:lnTo>
                <a:lnTo>
                  <a:pt x="38631" y="1824037"/>
                </a:lnTo>
                <a:lnTo>
                  <a:pt x="55427" y="1782762"/>
                </a:lnTo>
                <a:lnTo>
                  <a:pt x="75582" y="1743075"/>
                </a:lnTo>
                <a:lnTo>
                  <a:pt x="95737" y="1708150"/>
                </a:lnTo>
                <a:lnTo>
                  <a:pt x="115892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59" y="1544637"/>
                </a:lnTo>
                <a:lnTo>
                  <a:pt x="178037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7" y="1235075"/>
                </a:lnTo>
                <a:lnTo>
                  <a:pt x="167959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2" y="1055687"/>
                </a:lnTo>
                <a:lnTo>
                  <a:pt x="95737" y="1017587"/>
                </a:lnTo>
                <a:lnTo>
                  <a:pt x="75582" y="981075"/>
                </a:lnTo>
                <a:lnTo>
                  <a:pt x="55427" y="942975"/>
                </a:lnTo>
                <a:lnTo>
                  <a:pt x="38631" y="901700"/>
                </a:lnTo>
                <a:lnTo>
                  <a:pt x="23514" y="854075"/>
                </a:lnTo>
                <a:lnTo>
                  <a:pt x="11757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7" y="546100"/>
                </a:lnTo>
                <a:lnTo>
                  <a:pt x="23514" y="496887"/>
                </a:lnTo>
                <a:lnTo>
                  <a:pt x="38631" y="450850"/>
                </a:lnTo>
                <a:lnTo>
                  <a:pt x="55427" y="409575"/>
                </a:lnTo>
                <a:lnTo>
                  <a:pt x="73902" y="369887"/>
                </a:lnTo>
                <a:lnTo>
                  <a:pt x="92378" y="334962"/>
                </a:lnTo>
                <a:lnTo>
                  <a:pt x="112533" y="296862"/>
                </a:lnTo>
                <a:lnTo>
                  <a:pt x="132688" y="260350"/>
                </a:lnTo>
                <a:lnTo>
                  <a:pt x="149484" y="217487"/>
                </a:lnTo>
                <a:lnTo>
                  <a:pt x="166280" y="174625"/>
                </a:lnTo>
                <a:lnTo>
                  <a:pt x="176358" y="122237"/>
                </a:lnTo>
                <a:lnTo>
                  <a:pt x="184755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906" y="304177"/>
            <a:ext cx="3408012" cy="2803089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EDDC619B-7F37-4A93-ADCA-7EAE09EE98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46364" y="3511830"/>
            <a:ext cx="5149751" cy="3346171"/>
          </a:xfrm>
          <a:custGeom>
            <a:avLst/>
            <a:gdLst>
              <a:gd name="connsiteX0" fmla="*/ 5387 w 5149751"/>
              <a:gd name="connsiteY0" fmla="*/ 0 h 3346171"/>
              <a:gd name="connsiteX1" fmla="*/ 5149751 w 5149751"/>
              <a:gd name="connsiteY1" fmla="*/ 0 h 3346171"/>
              <a:gd name="connsiteX2" fmla="*/ 5149751 w 5149751"/>
              <a:gd name="connsiteY2" fmla="*/ 3346171 h 3346171"/>
              <a:gd name="connsiteX3" fmla="*/ 189795 w 5149751"/>
              <a:gd name="connsiteY3" fmla="*/ 3346171 h 3346171"/>
              <a:gd name="connsiteX4" fmla="*/ 184755 w 5149751"/>
              <a:gd name="connsiteY4" fmla="*/ 3279496 h 3346171"/>
              <a:gd name="connsiteX5" fmla="*/ 176358 w 5149751"/>
              <a:gd name="connsiteY5" fmla="*/ 3223933 h 3346171"/>
              <a:gd name="connsiteX6" fmla="*/ 166280 w 5149751"/>
              <a:gd name="connsiteY6" fmla="*/ 3171546 h 3346171"/>
              <a:gd name="connsiteX7" fmla="*/ 149484 w 5149751"/>
              <a:gd name="connsiteY7" fmla="*/ 3128683 h 3346171"/>
              <a:gd name="connsiteX8" fmla="*/ 132688 w 5149751"/>
              <a:gd name="connsiteY8" fmla="*/ 3085821 h 3346171"/>
              <a:gd name="connsiteX9" fmla="*/ 112533 w 5149751"/>
              <a:gd name="connsiteY9" fmla="*/ 3049308 h 3346171"/>
              <a:gd name="connsiteX10" fmla="*/ 92378 w 5149751"/>
              <a:gd name="connsiteY10" fmla="*/ 3011208 h 3346171"/>
              <a:gd name="connsiteX11" fmla="*/ 73902 w 5149751"/>
              <a:gd name="connsiteY11" fmla="*/ 2976283 h 3346171"/>
              <a:gd name="connsiteX12" fmla="*/ 55427 w 5149751"/>
              <a:gd name="connsiteY12" fmla="*/ 2936596 h 3346171"/>
              <a:gd name="connsiteX13" fmla="*/ 38631 w 5149751"/>
              <a:gd name="connsiteY13" fmla="*/ 2895321 h 3346171"/>
              <a:gd name="connsiteX14" fmla="*/ 23514 w 5149751"/>
              <a:gd name="connsiteY14" fmla="*/ 2849283 h 3346171"/>
              <a:gd name="connsiteX15" fmla="*/ 11757 w 5149751"/>
              <a:gd name="connsiteY15" fmla="*/ 2800071 h 3346171"/>
              <a:gd name="connsiteX16" fmla="*/ 3359 w 5149751"/>
              <a:gd name="connsiteY16" fmla="*/ 2739746 h 3346171"/>
              <a:gd name="connsiteX17" fmla="*/ 0 w 5149751"/>
              <a:gd name="connsiteY17" fmla="*/ 2671483 h 3346171"/>
              <a:gd name="connsiteX18" fmla="*/ 3359 w 5149751"/>
              <a:gd name="connsiteY18" fmla="*/ 2601633 h 3346171"/>
              <a:gd name="connsiteX19" fmla="*/ 11757 w 5149751"/>
              <a:gd name="connsiteY19" fmla="*/ 2544483 h 3346171"/>
              <a:gd name="connsiteX20" fmla="*/ 23514 w 5149751"/>
              <a:gd name="connsiteY20" fmla="*/ 2492096 h 3346171"/>
              <a:gd name="connsiteX21" fmla="*/ 38631 w 5149751"/>
              <a:gd name="connsiteY21" fmla="*/ 2444471 h 3346171"/>
              <a:gd name="connsiteX22" fmla="*/ 55427 w 5149751"/>
              <a:gd name="connsiteY22" fmla="*/ 2403196 h 3346171"/>
              <a:gd name="connsiteX23" fmla="*/ 75582 w 5149751"/>
              <a:gd name="connsiteY23" fmla="*/ 2365096 h 3346171"/>
              <a:gd name="connsiteX24" fmla="*/ 95737 w 5149751"/>
              <a:gd name="connsiteY24" fmla="*/ 2328583 h 3346171"/>
              <a:gd name="connsiteX25" fmla="*/ 115892 w 5149751"/>
              <a:gd name="connsiteY25" fmla="*/ 2290483 h 3346171"/>
              <a:gd name="connsiteX26" fmla="*/ 134368 w 5149751"/>
              <a:gd name="connsiteY26" fmla="*/ 2250796 h 3346171"/>
              <a:gd name="connsiteX27" fmla="*/ 152844 w 5149751"/>
              <a:gd name="connsiteY27" fmla="*/ 2209521 h 3346171"/>
              <a:gd name="connsiteX28" fmla="*/ 167959 w 5149751"/>
              <a:gd name="connsiteY28" fmla="*/ 2163483 h 3346171"/>
              <a:gd name="connsiteX29" fmla="*/ 178037 w 5149751"/>
              <a:gd name="connsiteY29" fmla="*/ 2111096 h 3346171"/>
              <a:gd name="connsiteX30" fmla="*/ 188115 w 5149751"/>
              <a:gd name="connsiteY30" fmla="*/ 2050771 h 3346171"/>
              <a:gd name="connsiteX31" fmla="*/ 189795 w 5149751"/>
              <a:gd name="connsiteY31" fmla="*/ 1982508 h 3346171"/>
              <a:gd name="connsiteX32" fmla="*/ 188115 w 5149751"/>
              <a:gd name="connsiteY32" fmla="*/ 1914246 h 3346171"/>
              <a:gd name="connsiteX33" fmla="*/ 178037 w 5149751"/>
              <a:gd name="connsiteY33" fmla="*/ 1853921 h 3346171"/>
              <a:gd name="connsiteX34" fmla="*/ 167959 w 5149751"/>
              <a:gd name="connsiteY34" fmla="*/ 1801533 h 3346171"/>
              <a:gd name="connsiteX35" fmla="*/ 152844 w 5149751"/>
              <a:gd name="connsiteY35" fmla="*/ 1757083 h 3346171"/>
              <a:gd name="connsiteX36" fmla="*/ 134368 w 5149751"/>
              <a:gd name="connsiteY36" fmla="*/ 1714221 h 3346171"/>
              <a:gd name="connsiteX37" fmla="*/ 115892 w 5149751"/>
              <a:gd name="connsiteY37" fmla="*/ 1674533 h 3346171"/>
              <a:gd name="connsiteX38" fmla="*/ 95737 w 5149751"/>
              <a:gd name="connsiteY38" fmla="*/ 1638021 h 3346171"/>
              <a:gd name="connsiteX39" fmla="*/ 75582 w 5149751"/>
              <a:gd name="connsiteY39" fmla="*/ 1603096 h 3346171"/>
              <a:gd name="connsiteX40" fmla="*/ 55427 w 5149751"/>
              <a:gd name="connsiteY40" fmla="*/ 1563408 h 3346171"/>
              <a:gd name="connsiteX41" fmla="*/ 38631 w 5149751"/>
              <a:gd name="connsiteY41" fmla="*/ 1522133 h 3346171"/>
              <a:gd name="connsiteX42" fmla="*/ 23514 w 5149751"/>
              <a:gd name="connsiteY42" fmla="*/ 1476096 h 3346171"/>
              <a:gd name="connsiteX43" fmla="*/ 11757 w 5149751"/>
              <a:gd name="connsiteY43" fmla="*/ 1423708 h 3346171"/>
              <a:gd name="connsiteX44" fmla="*/ 3359 w 5149751"/>
              <a:gd name="connsiteY44" fmla="*/ 1363383 h 3346171"/>
              <a:gd name="connsiteX45" fmla="*/ 0 w 5149751"/>
              <a:gd name="connsiteY45" fmla="*/ 1295121 h 3346171"/>
              <a:gd name="connsiteX46" fmla="*/ 3359 w 5149751"/>
              <a:gd name="connsiteY46" fmla="*/ 1226858 h 3346171"/>
              <a:gd name="connsiteX47" fmla="*/ 11757 w 5149751"/>
              <a:gd name="connsiteY47" fmla="*/ 1166533 h 3346171"/>
              <a:gd name="connsiteX48" fmla="*/ 23514 w 5149751"/>
              <a:gd name="connsiteY48" fmla="*/ 1114146 h 3346171"/>
              <a:gd name="connsiteX49" fmla="*/ 38631 w 5149751"/>
              <a:gd name="connsiteY49" fmla="*/ 1068108 h 3346171"/>
              <a:gd name="connsiteX50" fmla="*/ 55427 w 5149751"/>
              <a:gd name="connsiteY50" fmla="*/ 1025246 h 3346171"/>
              <a:gd name="connsiteX51" fmla="*/ 75582 w 5149751"/>
              <a:gd name="connsiteY51" fmla="*/ 987146 h 3346171"/>
              <a:gd name="connsiteX52" fmla="*/ 115892 w 5149751"/>
              <a:gd name="connsiteY52" fmla="*/ 912533 h 3346171"/>
              <a:gd name="connsiteX53" fmla="*/ 134368 w 5149751"/>
              <a:gd name="connsiteY53" fmla="*/ 874433 h 3346171"/>
              <a:gd name="connsiteX54" fmla="*/ 152844 w 5149751"/>
              <a:gd name="connsiteY54" fmla="*/ 831571 h 3346171"/>
              <a:gd name="connsiteX55" fmla="*/ 167959 w 5149751"/>
              <a:gd name="connsiteY55" fmla="*/ 785533 h 3346171"/>
              <a:gd name="connsiteX56" fmla="*/ 178037 w 5149751"/>
              <a:gd name="connsiteY56" fmla="*/ 733146 h 3346171"/>
              <a:gd name="connsiteX57" fmla="*/ 188115 w 5149751"/>
              <a:gd name="connsiteY57" fmla="*/ 674408 h 3346171"/>
              <a:gd name="connsiteX58" fmla="*/ 189795 w 5149751"/>
              <a:gd name="connsiteY58" fmla="*/ 604558 h 3346171"/>
              <a:gd name="connsiteX59" fmla="*/ 188115 w 5149751"/>
              <a:gd name="connsiteY59" fmla="*/ 536296 h 3346171"/>
              <a:gd name="connsiteX60" fmla="*/ 178037 w 5149751"/>
              <a:gd name="connsiteY60" fmla="*/ 475971 h 3346171"/>
              <a:gd name="connsiteX61" fmla="*/ 167959 w 5149751"/>
              <a:gd name="connsiteY61" fmla="*/ 423583 h 3346171"/>
              <a:gd name="connsiteX62" fmla="*/ 152844 w 5149751"/>
              <a:gd name="connsiteY62" fmla="*/ 379133 h 3346171"/>
              <a:gd name="connsiteX63" fmla="*/ 134368 w 5149751"/>
              <a:gd name="connsiteY63" fmla="*/ 336271 h 3346171"/>
              <a:gd name="connsiteX64" fmla="*/ 115892 w 5149751"/>
              <a:gd name="connsiteY64" fmla="*/ 299758 h 3346171"/>
              <a:gd name="connsiteX65" fmla="*/ 75582 w 5149751"/>
              <a:gd name="connsiteY65" fmla="*/ 225146 h 3346171"/>
              <a:gd name="connsiteX66" fmla="*/ 55427 w 5149751"/>
              <a:gd name="connsiteY66" fmla="*/ 185458 h 3346171"/>
              <a:gd name="connsiteX67" fmla="*/ 38631 w 5149751"/>
              <a:gd name="connsiteY67" fmla="*/ 144183 h 3346171"/>
              <a:gd name="connsiteX68" fmla="*/ 23514 w 5149751"/>
              <a:gd name="connsiteY68" fmla="*/ 98146 h 3346171"/>
              <a:gd name="connsiteX69" fmla="*/ 11757 w 5149751"/>
              <a:gd name="connsiteY69" fmla="*/ 45758 h 33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149751" h="3346171">
                <a:moveTo>
                  <a:pt x="5387" y="0"/>
                </a:moveTo>
                <a:lnTo>
                  <a:pt x="5149751" y="0"/>
                </a:lnTo>
                <a:lnTo>
                  <a:pt x="5149751" y="3346171"/>
                </a:lnTo>
                <a:lnTo>
                  <a:pt x="189795" y="3346171"/>
                </a:lnTo>
                <a:lnTo>
                  <a:pt x="184755" y="3279496"/>
                </a:lnTo>
                <a:lnTo>
                  <a:pt x="176358" y="3223933"/>
                </a:lnTo>
                <a:lnTo>
                  <a:pt x="166280" y="3171546"/>
                </a:lnTo>
                <a:lnTo>
                  <a:pt x="149484" y="3128683"/>
                </a:lnTo>
                <a:lnTo>
                  <a:pt x="132688" y="3085821"/>
                </a:lnTo>
                <a:lnTo>
                  <a:pt x="112533" y="3049308"/>
                </a:lnTo>
                <a:lnTo>
                  <a:pt x="92378" y="3011208"/>
                </a:lnTo>
                <a:lnTo>
                  <a:pt x="73902" y="2976283"/>
                </a:lnTo>
                <a:lnTo>
                  <a:pt x="55427" y="2936596"/>
                </a:lnTo>
                <a:lnTo>
                  <a:pt x="38631" y="2895321"/>
                </a:lnTo>
                <a:lnTo>
                  <a:pt x="23514" y="2849283"/>
                </a:lnTo>
                <a:lnTo>
                  <a:pt x="11757" y="2800071"/>
                </a:lnTo>
                <a:lnTo>
                  <a:pt x="3359" y="2739746"/>
                </a:lnTo>
                <a:lnTo>
                  <a:pt x="0" y="2671483"/>
                </a:lnTo>
                <a:lnTo>
                  <a:pt x="3359" y="2601633"/>
                </a:lnTo>
                <a:lnTo>
                  <a:pt x="11757" y="2544483"/>
                </a:lnTo>
                <a:lnTo>
                  <a:pt x="23514" y="2492096"/>
                </a:lnTo>
                <a:lnTo>
                  <a:pt x="38631" y="2444471"/>
                </a:lnTo>
                <a:lnTo>
                  <a:pt x="55427" y="2403196"/>
                </a:lnTo>
                <a:lnTo>
                  <a:pt x="75582" y="2365096"/>
                </a:lnTo>
                <a:lnTo>
                  <a:pt x="95737" y="2328583"/>
                </a:lnTo>
                <a:lnTo>
                  <a:pt x="115892" y="2290483"/>
                </a:lnTo>
                <a:lnTo>
                  <a:pt x="134368" y="2250796"/>
                </a:lnTo>
                <a:lnTo>
                  <a:pt x="152844" y="2209521"/>
                </a:lnTo>
                <a:lnTo>
                  <a:pt x="167959" y="2163483"/>
                </a:lnTo>
                <a:lnTo>
                  <a:pt x="178037" y="2111096"/>
                </a:lnTo>
                <a:lnTo>
                  <a:pt x="188115" y="2050771"/>
                </a:lnTo>
                <a:lnTo>
                  <a:pt x="189795" y="1982508"/>
                </a:lnTo>
                <a:lnTo>
                  <a:pt x="188115" y="1914246"/>
                </a:lnTo>
                <a:lnTo>
                  <a:pt x="178037" y="1853921"/>
                </a:lnTo>
                <a:lnTo>
                  <a:pt x="167959" y="1801533"/>
                </a:lnTo>
                <a:lnTo>
                  <a:pt x="152844" y="1757083"/>
                </a:lnTo>
                <a:lnTo>
                  <a:pt x="134368" y="1714221"/>
                </a:lnTo>
                <a:lnTo>
                  <a:pt x="115892" y="1674533"/>
                </a:lnTo>
                <a:lnTo>
                  <a:pt x="95737" y="1638021"/>
                </a:lnTo>
                <a:lnTo>
                  <a:pt x="75582" y="1603096"/>
                </a:lnTo>
                <a:lnTo>
                  <a:pt x="55427" y="1563408"/>
                </a:lnTo>
                <a:lnTo>
                  <a:pt x="38631" y="1522133"/>
                </a:lnTo>
                <a:lnTo>
                  <a:pt x="23514" y="1476096"/>
                </a:lnTo>
                <a:lnTo>
                  <a:pt x="11757" y="1423708"/>
                </a:lnTo>
                <a:lnTo>
                  <a:pt x="3359" y="1363383"/>
                </a:lnTo>
                <a:lnTo>
                  <a:pt x="0" y="1295121"/>
                </a:lnTo>
                <a:lnTo>
                  <a:pt x="3359" y="1226858"/>
                </a:lnTo>
                <a:lnTo>
                  <a:pt x="11757" y="1166533"/>
                </a:lnTo>
                <a:lnTo>
                  <a:pt x="23514" y="1114146"/>
                </a:lnTo>
                <a:lnTo>
                  <a:pt x="38631" y="1068108"/>
                </a:lnTo>
                <a:lnTo>
                  <a:pt x="55427" y="1025246"/>
                </a:lnTo>
                <a:lnTo>
                  <a:pt x="75582" y="987146"/>
                </a:lnTo>
                <a:lnTo>
                  <a:pt x="115892" y="912533"/>
                </a:lnTo>
                <a:lnTo>
                  <a:pt x="134368" y="874433"/>
                </a:lnTo>
                <a:lnTo>
                  <a:pt x="152844" y="831571"/>
                </a:lnTo>
                <a:lnTo>
                  <a:pt x="167959" y="785533"/>
                </a:lnTo>
                <a:lnTo>
                  <a:pt x="178037" y="733146"/>
                </a:lnTo>
                <a:lnTo>
                  <a:pt x="188115" y="674408"/>
                </a:lnTo>
                <a:lnTo>
                  <a:pt x="189795" y="604558"/>
                </a:lnTo>
                <a:lnTo>
                  <a:pt x="188115" y="536296"/>
                </a:lnTo>
                <a:lnTo>
                  <a:pt x="178037" y="475971"/>
                </a:lnTo>
                <a:lnTo>
                  <a:pt x="167959" y="423583"/>
                </a:lnTo>
                <a:lnTo>
                  <a:pt x="152844" y="379133"/>
                </a:lnTo>
                <a:lnTo>
                  <a:pt x="134368" y="336271"/>
                </a:lnTo>
                <a:lnTo>
                  <a:pt x="115892" y="299758"/>
                </a:lnTo>
                <a:lnTo>
                  <a:pt x="75582" y="225146"/>
                </a:lnTo>
                <a:lnTo>
                  <a:pt x="55427" y="185458"/>
                </a:lnTo>
                <a:lnTo>
                  <a:pt x="38631" y="144183"/>
                </a:lnTo>
                <a:lnTo>
                  <a:pt x="23514" y="98146"/>
                </a:lnTo>
                <a:lnTo>
                  <a:pt x="11757" y="45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4494739"/>
            <a:ext cx="4381500" cy="127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8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9" y="645107"/>
            <a:ext cx="4534759" cy="1640894"/>
          </a:xfrm>
        </p:spPr>
        <p:txBody>
          <a:bodyPr anchor="t">
            <a:normAutofit fontScale="90000"/>
          </a:bodyPr>
          <a:lstStyle/>
          <a:p>
            <a:r>
              <a:rPr lang="en-US" sz="4000" dirty="0" smtClean="0"/>
              <a:t>Demographic data visualization</a:t>
            </a:r>
            <a:endParaRPr lang="en-US" sz="40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1" y="3429001"/>
            <a:ext cx="5200650" cy="3294914"/>
          </a:xfrm>
        </p:spPr>
      </p:pic>
      <p:pic>
        <p:nvPicPr>
          <p:cNvPr id="25" name="Content Placeholder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2" y="1"/>
            <a:ext cx="5200648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0228" y="1916669"/>
            <a:ext cx="53348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the top right plot, it shows the average household income for each neighborhoods in Manhattan. </a:t>
            </a:r>
            <a:r>
              <a:rPr lang="en-US" b="1" dirty="0" smtClean="0"/>
              <a:t>The top 5 neighborhood with highest average household income are Turtle Bay, Tudor City, Little Italy, Tribeca and Civic </a:t>
            </a:r>
            <a:r>
              <a:rPr lang="en-US" altLang="zh-CN" b="1" dirty="0" smtClean="0"/>
              <a:t>C</a:t>
            </a:r>
            <a:r>
              <a:rPr lang="en-US" b="1" dirty="0" smtClean="0"/>
              <a:t>enter.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For the bottom right plot, it shows the per-capita income for each neighborhoods.  </a:t>
            </a:r>
            <a:r>
              <a:rPr lang="en-US" altLang="zh-CN" b="1" dirty="0" smtClean="0"/>
              <a:t>Top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5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neighborhoods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with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highest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per-capita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income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are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Yorkville,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Lenox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Hill,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Sutton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Place,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Tudor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City,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Civic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Center.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6291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r>
              <a:rPr lang="en-US" sz="4000"/>
              <a:t>Population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03D8B500-2E57-452F-AA72-E66776303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1498600"/>
            <a:ext cx="3384330" cy="472824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Anther factor that may affect local business of restaurant will be the local population density in each neighborhood. More residents around may bring more new customers for this restaurant.</a:t>
            </a:r>
          </a:p>
          <a:p>
            <a:r>
              <a:rPr lang="en-US" sz="1800" dirty="0" smtClean="0"/>
              <a:t>From plot on the right, </a:t>
            </a:r>
            <a:r>
              <a:rPr lang="en-US" sz="1800" b="1" dirty="0" smtClean="0"/>
              <a:t>top 5 neighborhoods with the most population are East Harlem (Same as Central Harlem) , Washington Heights, Upper West Side, Upper East Side and Midtown.</a:t>
            </a:r>
            <a:endParaRPr lang="en-US" sz="1800" b="1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472" y="1043945"/>
            <a:ext cx="5995465" cy="479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2246</TotalTime>
  <Words>1399</Words>
  <Application>Microsoft Macintosh PowerPoint</Application>
  <PresentationFormat>Widescreen</PresentationFormat>
  <Paragraphs>109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Gill Sans MT</vt:lpstr>
      <vt:lpstr>Impact</vt:lpstr>
      <vt:lpstr>Wingdings</vt:lpstr>
      <vt:lpstr>Arial</vt:lpstr>
      <vt:lpstr>Badge</vt:lpstr>
      <vt:lpstr>PowerPoint Presentation</vt:lpstr>
      <vt:lpstr>PowerPoint Presentation</vt:lpstr>
      <vt:lpstr>Introduction</vt:lpstr>
      <vt:lpstr>Introduction</vt:lpstr>
      <vt:lpstr>Description of data</vt:lpstr>
      <vt:lpstr>Methodology</vt:lpstr>
      <vt:lpstr>Result</vt:lpstr>
      <vt:lpstr>Demographic data visualization</vt:lpstr>
      <vt:lpstr>Population</vt:lpstr>
      <vt:lpstr>Crime map</vt:lpstr>
      <vt:lpstr>Top 10   most common venue for higher income neighborhoods</vt:lpstr>
      <vt:lpstr>Top 10   most common venue for less crimes neighborhood</vt:lpstr>
      <vt:lpstr>K-mean clustering neighborhoods</vt:lpstr>
      <vt:lpstr>discussion</vt:lpstr>
      <vt:lpstr>conclusion</vt:lpstr>
      <vt:lpstr>Reference </vt:lpstr>
      <vt:lpstr>Thank you for watching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61</cp:revision>
  <dcterms:created xsi:type="dcterms:W3CDTF">2019-09-23T16:02:06Z</dcterms:created>
  <dcterms:modified xsi:type="dcterms:W3CDTF">2019-09-25T05:28:36Z</dcterms:modified>
</cp:coreProperties>
</file>